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sldIdLst>
    <p:sldId id="256" r:id="rId2"/>
    <p:sldId id="258" r:id="rId3"/>
    <p:sldId id="259" r:id="rId4"/>
    <p:sldId id="266" r:id="rId5"/>
    <p:sldId id="260" r:id="rId6"/>
    <p:sldId id="267" r:id="rId7"/>
    <p:sldId id="268" r:id="rId8"/>
    <p:sldId id="261" r:id="rId9"/>
    <p:sldId id="271" r:id="rId10"/>
    <p:sldId id="272" r:id="rId11"/>
    <p:sldId id="274" r:id="rId12"/>
    <p:sldId id="273" r:id="rId13"/>
    <p:sldId id="270" r:id="rId14"/>
    <p:sldId id="275" r:id="rId15"/>
    <p:sldId id="269" r:id="rId16"/>
    <p:sldId id="277" r:id="rId17"/>
    <p:sldId id="278" r:id="rId18"/>
    <p:sldId id="276" r:id="rId19"/>
    <p:sldId id="279" r:id="rId20"/>
    <p:sldId id="262" r:id="rId21"/>
    <p:sldId id="281" r:id="rId22"/>
    <p:sldId id="282" r:id="rId23"/>
    <p:sldId id="283" r:id="rId24"/>
    <p:sldId id="284" r:id="rId25"/>
    <p:sldId id="280" r:id="rId26"/>
    <p:sldId id="286" r:id="rId27"/>
    <p:sldId id="285" r:id="rId28"/>
    <p:sldId id="287" r:id="rId29"/>
    <p:sldId id="263" r:id="rId30"/>
    <p:sldId id="288" r:id="rId31"/>
    <p:sldId id="289" r:id="rId32"/>
    <p:sldId id="291" r:id="rId33"/>
    <p:sldId id="292" r:id="rId34"/>
    <p:sldId id="293" r:id="rId35"/>
    <p:sldId id="294" r:id="rId36"/>
    <p:sldId id="290" r:id="rId37"/>
    <p:sldId id="295" r:id="rId38"/>
    <p:sldId id="264" r:id="rId39"/>
    <p:sldId id="296" r:id="rId40"/>
    <p:sldId id="297" r:id="rId41"/>
    <p:sldId id="299" r:id="rId42"/>
    <p:sldId id="298" r:id="rId43"/>
    <p:sldId id="300" r:id="rId44"/>
    <p:sldId id="301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50" r:id="rId87"/>
    <p:sldId id="351" r:id="rId88"/>
    <p:sldId id="265" r:id="rId89"/>
    <p:sldId id="302" r:id="rId90"/>
    <p:sldId id="307" r:id="rId91"/>
    <p:sldId id="308" r:id="rId92"/>
    <p:sldId id="352" r:id="rId93"/>
    <p:sldId id="353" r:id="rId9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B7927-EF34-4EC8-B164-B8892B75D8C9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4B08E-BB6B-4C7A-9C57-ABF78D4BF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59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7-6-2014</a:t>
            </a:r>
            <a:r>
              <a:rPr lang="zh-CN" altLang="en-US" dirty="0"/>
              <a:t>士古来喜乐福音堂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B08E-BB6B-4C7A-9C57-ABF78D4BF3D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4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4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5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1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0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8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2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8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14037-5AF0-41BD-BBA3-48CD1874525C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478A-9C8A-4CD3-8252-F4134E947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3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763000" cy="3429000"/>
          </a:xfrm>
        </p:spPr>
        <p:txBody>
          <a:bodyPr>
            <a:noAutofit/>
          </a:bodyPr>
          <a:lstStyle/>
          <a:p>
            <a:r>
              <a:rPr lang="zh-CN" altLang="en-US" sz="16600" b="1" dirty="0">
                <a:solidFill>
                  <a:srgbClr val="FF0000"/>
                </a:solidFill>
              </a:rPr>
              <a:t>神家规则</a:t>
            </a:r>
            <a:endParaRPr lang="en-US" sz="1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chemeClr val="tx1"/>
                </a:solidFill>
              </a:rPr>
              <a:t>提前</a:t>
            </a:r>
            <a:r>
              <a:rPr lang="en-US" sz="5400" b="1" dirty="0">
                <a:solidFill>
                  <a:schemeClr val="tx1"/>
                </a:solidFill>
              </a:rPr>
              <a:t>3</a:t>
            </a:r>
            <a:r>
              <a:rPr lang="zh-CN" altLang="en-US" sz="5400" b="1" dirty="0">
                <a:solidFill>
                  <a:schemeClr val="tx1"/>
                </a:solidFill>
              </a:rPr>
              <a:t>：</a:t>
            </a:r>
            <a:r>
              <a:rPr lang="en-US" sz="5400" b="1" dirty="0">
                <a:solidFill>
                  <a:schemeClr val="tx1"/>
                </a:solidFill>
              </a:rPr>
              <a:t>14-16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3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1. 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家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400" b="1" dirty="0"/>
              <a:t>”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当我们决志信主，在天上的神就成为我们的天父，永远与我们在一起，不会离开我们，教会就成为我们的永远的家！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天父的爱有无限的智慧，永远适合我们！不会宠坏我们</a:t>
            </a:r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86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b="1" u="sng" dirty="0">
                <a:solidFill>
                  <a:srgbClr val="FF0000"/>
                </a:solidFill>
              </a:rPr>
              <a:t>家</a:t>
            </a:r>
            <a:endParaRPr lang="en-US" altLang="zh-CN" sz="5400" b="1" u="sng" dirty="0">
              <a:solidFill>
                <a:srgbClr val="FF0000"/>
              </a:solidFill>
            </a:endParaRPr>
          </a:p>
          <a:p>
            <a:r>
              <a:rPr lang="zh-CN" altLang="en-US" sz="5400" b="1" dirty="0"/>
              <a:t>爱的关系</a:t>
            </a:r>
            <a:endParaRPr lang="en-US" altLang="zh-CN" sz="5400" b="1" dirty="0"/>
          </a:p>
          <a:p>
            <a:r>
              <a:rPr lang="zh-CN" altLang="en-US" sz="5400" b="1" dirty="0"/>
              <a:t>永远的</a:t>
            </a:r>
            <a:endParaRPr lang="en-US" altLang="zh-CN" sz="5400" b="1" dirty="0"/>
          </a:p>
          <a:p>
            <a:r>
              <a:rPr lang="zh-CN" altLang="en-US" sz="5400" b="1" dirty="0"/>
              <a:t>管教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b="1" u="sng" dirty="0">
                <a:solidFill>
                  <a:schemeClr val="accent2">
                    <a:lumMod val="75000"/>
                  </a:schemeClr>
                </a:solidFill>
              </a:rPr>
              <a:t>旅店</a:t>
            </a:r>
            <a:endParaRPr lang="en-US" altLang="zh-CN" sz="5400" b="1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CN" altLang="en-US" sz="5400" b="1" dirty="0"/>
              <a:t>客户的关系</a:t>
            </a:r>
            <a:endParaRPr lang="en-US" altLang="zh-CN" sz="5400" b="1" dirty="0"/>
          </a:p>
          <a:p>
            <a:r>
              <a:rPr lang="zh-CN" altLang="en-US" sz="5400" b="1" dirty="0"/>
              <a:t>暂时性</a:t>
            </a:r>
            <a:endParaRPr lang="en-US" altLang="zh-CN" sz="5400" b="1" dirty="0"/>
          </a:p>
          <a:p>
            <a:r>
              <a:rPr lang="zh-CN" altLang="en-US" sz="5400" b="1" dirty="0"/>
              <a:t>惩罚</a:t>
            </a:r>
            <a:endParaRPr lang="en-US" sz="5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31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836155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82042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1. 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家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400" b="1" dirty="0"/>
              <a:t>”</a:t>
            </a:r>
            <a:endParaRPr lang="en-US" altLang="zh-CN" sz="4400" b="1" dirty="0"/>
          </a:p>
          <a:p>
            <a:pPr marL="0" indent="0"/>
            <a:r>
              <a:rPr lang="zh-CN" altLang="en-US" sz="4400" b="1" dirty="0"/>
              <a:t>当信徒把家当旅店，有什么损失？</a:t>
            </a:r>
            <a:endParaRPr lang="en-US" altLang="zh-CN" sz="4400" b="1" dirty="0"/>
          </a:p>
          <a:p>
            <a:pPr marL="0" indent="0"/>
            <a:r>
              <a:rPr lang="zh-CN" altLang="en-US" sz="4400" b="1" dirty="0"/>
              <a:t>旅店与家有什么分别？旅店的客人与家人有什么分别？哪种关系对生活有帮助？</a:t>
            </a:r>
            <a:endParaRPr lang="en-US" altLang="zh-CN" sz="4400" b="1" dirty="0"/>
          </a:p>
          <a:p>
            <a:pPr marL="0" indent="0"/>
            <a:r>
              <a:rPr lang="zh-CN" altLang="en-US" sz="4400" b="1" dirty="0"/>
              <a:t>家人与旅店住客那样更加好？</a:t>
            </a:r>
            <a:endParaRPr lang="en-US" altLang="zh-CN" sz="4400" b="1" dirty="0"/>
          </a:p>
          <a:p>
            <a:pPr marL="0" indent="0"/>
            <a:r>
              <a:rPr lang="zh-CN" altLang="en-US" sz="4400" b="1" dirty="0"/>
              <a:t>信徒将教会当旅店；就是本身巨大的损失！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44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405842" cy="591980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 </a:t>
            </a:r>
            <a:endParaRPr lang="en-US" altLang="zh-CN" sz="4800" b="1" dirty="0"/>
          </a:p>
          <a:p>
            <a:r>
              <a:rPr lang="zh-CN" altLang="en-US" sz="4800" b="1" dirty="0"/>
              <a:t>信徒不应将教会当旅店，却要教会当他是家人！</a:t>
            </a:r>
            <a:endParaRPr lang="en-US" altLang="zh-CN" sz="4800" b="1" dirty="0"/>
          </a:p>
          <a:p>
            <a:r>
              <a:rPr lang="zh-CN" altLang="en-US" sz="4800" b="1" dirty="0"/>
              <a:t>其实是要得家人的福利，但不要付出对家人的责任！</a:t>
            </a:r>
            <a:endParaRPr lang="en-US" altLang="zh-CN" sz="4800" b="1" dirty="0"/>
          </a:p>
          <a:p>
            <a:r>
              <a:rPr lang="zh-CN" altLang="en-US" sz="4800" b="1" dirty="0"/>
              <a:t>结果是几个家人有太沉重的负担！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700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 </a:t>
            </a:r>
            <a:endParaRPr lang="en-US" altLang="zh-CN" sz="4800" b="1" dirty="0"/>
          </a:p>
          <a:p>
            <a:r>
              <a:rPr lang="zh-CN" altLang="en-US" sz="4800" b="1" dirty="0"/>
              <a:t>如何做门徒？就是要将教会当家！我们就是一家人！</a:t>
            </a:r>
            <a:endParaRPr lang="en-US" altLang="zh-CN" sz="4800" b="1" dirty="0"/>
          </a:p>
          <a:p>
            <a:r>
              <a:rPr lang="zh-CN" altLang="en-US" sz="4800" b="1" dirty="0"/>
              <a:t>所以不要随便离家出走！不要随便换教会！</a:t>
            </a:r>
            <a:endParaRPr lang="en-US" altLang="zh-CN" sz="4800" b="1" dirty="0"/>
          </a:p>
          <a:p>
            <a:r>
              <a:rPr lang="zh-CN" altLang="en-US" sz="4800" b="1" dirty="0"/>
              <a:t>这是神的家，也是你的家！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224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</a:t>
            </a:r>
            <a:endParaRPr lang="en-US" altLang="zh-CN" sz="4800" b="1" dirty="0"/>
          </a:p>
          <a:p>
            <a:r>
              <a:rPr lang="zh-CN" altLang="en-US" sz="4800" b="1" dirty="0"/>
              <a:t>如果房屋是家，就必定有扇大门，当你回家的时候，这扇大门要将世界的扰乱不安，冷酷无情，仇恨嫉妒等等，关在外面。享受家里的仁爱，宁静，舒适，安全。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57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572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</a:t>
            </a:r>
            <a:endParaRPr lang="en-US" altLang="zh-CN" sz="4800" b="1" dirty="0"/>
          </a:p>
          <a:p>
            <a:r>
              <a:rPr lang="zh-CN" altLang="en-US" sz="4800" b="1" dirty="0"/>
              <a:t>许多人都在世界上痛苦挣扎，紧张不安，疲乏困倦！那里有安息平安？</a:t>
            </a:r>
            <a:endParaRPr lang="en-US" altLang="zh-CN" sz="4800" b="1" dirty="0"/>
          </a:p>
          <a:p>
            <a:r>
              <a:rPr lang="zh-CN" altLang="en-US" sz="4800" b="1" dirty="0"/>
              <a:t>如果有，唯一的地方就是家！身心可以恢复，安详宁静舒适！甜蜜的家！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766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1. 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家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400" b="1" dirty="0"/>
              <a:t>”</a:t>
            </a:r>
            <a:endParaRPr lang="en-US" altLang="zh-CN" sz="4400" b="1" dirty="0"/>
          </a:p>
          <a:p>
            <a:r>
              <a:rPr lang="zh-CN" altLang="en-US" sz="4400" b="1" dirty="0"/>
              <a:t>有什么能与家相比？在外作客，虽受款待，高贵的设备，讲究的用具，</a:t>
            </a:r>
            <a:endParaRPr lang="en-US" altLang="zh-CN" sz="4400" b="1" dirty="0"/>
          </a:p>
          <a:p>
            <a:r>
              <a:rPr lang="zh-CN" altLang="en-US" sz="4400" b="1" dirty="0"/>
              <a:t>总比不上家的安适。因家有孩童的嬉笑，热切的爱心，了解的眼光，安慰的低语，接纳的胸怀！</a:t>
            </a:r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644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1. 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家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400" b="1" dirty="0"/>
              <a:t>”</a:t>
            </a:r>
            <a:endParaRPr lang="en-US" altLang="zh-CN" sz="4400" b="1" dirty="0"/>
          </a:p>
          <a:p>
            <a:r>
              <a:rPr lang="zh-CN" altLang="en-US" sz="4400" b="1" dirty="0"/>
              <a:t>这一切都将医治我们的伤口，忧愁重担脱下。我们永远被关爱，被接纳！</a:t>
            </a:r>
            <a:endParaRPr lang="en-US" altLang="zh-CN" sz="4400" b="1" dirty="0"/>
          </a:p>
          <a:p>
            <a:r>
              <a:rPr lang="zh-CN" altLang="en-US" sz="4400" b="1" dirty="0"/>
              <a:t>这是神的家，这不是旅店！是永生神的家！</a:t>
            </a:r>
            <a:endParaRPr lang="en-US" altLang="zh-CN" sz="4400" b="1" dirty="0"/>
          </a:p>
          <a:p>
            <a:r>
              <a:rPr lang="zh-CN" altLang="en-US" sz="4400" b="1" dirty="0"/>
              <a:t>但是好像教会没有这种特性！</a:t>
            </a:r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312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</a:t>
            </a:r>
            <a:endParaRPr lang="en-US" altLang="zh-CN" sz="4800" b="1" dirty="0"/>
          </a:p>
          <a:p>
            <a:r>
              <a:rPr lang="zh-CN" altLang="en-US" sz="4800" b="1" dirty="0"/>
              <a:t>那就是我们需要纠正的地方，需要我们付出建造的努力！</a:t>
            </a:r>
            <a:endParaRPr lang="en-US" altLang="zh-CN" sz="4800" b="1" dirty="0"/>
          </a:p>
          <a:p>
            <a:r>
              <a:rPr lang="zh-CN" altLang="en-US" sz="4800" b="1" dirty="0"/>
              <a:t>让我们使不是很像家的，变成一个温暖的家！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581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14</a:t>
            </a:r>
            <a:r>
              <a:rPr lang="zh-CN" altLang="en-US" sz="3600" b="1" dirty="0"/>
              <a:t>我指望快到你那里去，所以先将这些事写给你。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15</a:t>
            </a:r>
            <a:r>
              <a:rPr lang="zh-CN" altLang="en-US" sz="3600" b="1" dirty="0"/>
              <a:t>倘若我耽延日久，你也可以知道在神的家中当怎样行。这家就是永生神的教会，真理的柱石和根基。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16</a:t>
            </a:r>
            <a:r>
              <a:rPr lang="zh-CN" altLang="en-US" sz="3600" b="1" dirty="0"/>
              <a:t>大哉，敬虔的奥秘，无人不以为然，就是神在肉身显现，被圣灵称义，（或作在灵性称义），被天使看见，被传于外邦，被世人信服，被接在荣耀里。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3264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2</a:t>
            </a:r>
            <a:r>
              <a:rPr lang="zh-CN" altLang="en-US" sz="4400" b="1" dirty="0"/>
              <a:t> 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400" b="1" dirty="0"/>
              <a:t>”不是“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4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V15</a:t>
            </a:r>
            <a:r>
              <a:rPr lang="zh-CN" altLang="en-US" sz="4400" b="1" dirty="0"/>
              <a:t>圣经说“你也可以知道在上帝的家里应该怎样性”年青的提摩太实在不知道如何行！当时他面对外在的异端叛逆中伤，内有纷争结党，分裂上帝的家。这是很困难的景况！</a:t>
            </a: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86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2</a:t>
            </a:r>
            <a:r>
              <a:rPr lang="zh-CN" altLang="en-US" sz="4400" b="1" dirty="0"/>
              <a:t> 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400" b="1" dirty="0"/>
              <a:t>”不是“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4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如果教会是一我们的家，我们就是一份子！就是家里的人，那就是我们的责任去重建，去“</a:t>
            </a:r>
            <a:r>
              <a:rPr lang="zh-CN" altLang="en-US" sz="4400" b="1" dirty="0">
                <a:solidFill>
                  <a:srgbClr val="FF0000"/>
                </a:solidFill>
              </a:rPr>
              <a:t>参与</a:t>
            </a:r>
            <a:r>
              <a:rPr lang="zh-CN" altLang="en-US" sz="4400" b="1" dirty="0"/>
              <a:t>”，不是“</a:t>
            </a: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400" b="1" dirty="0"/>
              <a:t>”！神要提摩太去参与，不是参观</a:t>
            </a:r>
            <a:r>
              <a:rPr lang="en-US" altLang="zh-CN" sz="4400" b="1" dirty="0"/>
              <a:t>! </a:t>
            </a:r>
            <a:r>
              <a:rPr lang="zh-CN" altLang="en-US" sz="4400" b="1" dirty="0"/>
              <a:t>观望！</a:t>
            </a: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67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2</a:t>
            </a:r>
            <a:r>
              <a:rPr lang="zh-CN" altLang="en-US" sz="4800" b="1" dirty="0"/>
              <a:t> 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800" b="1" dirty="0"/>
              <a:t>”不是“</a:t>
            </a:r>
            <a:r>
              <a:rPr lang="zh-CN" altLang="en-US" sz="48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8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不论什么打击，什么困难，不论你多么年轻！神的心意是明显的，就是我们都需要</a:t>
            </a:r>
            <a:r>
              <a:rPr lang="zh-CN" altLang="en-US" sz="48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800" b="1" dirty="0"/>
              <a:t>建造！如果不参与建造，事情就更加严重了！</a:t>
            </a:r>
            <a:endParaRPr lang="en-US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483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2</a:t>
            </a:r>
            <a:r>
              <a:rPr lang="zh-CN" altLang="en-US" sz="4800" b="1" dirty="0"/>
              <a:t> 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800" b="1" dirty="0"/>
              <a:t>”不是“</a:t>
            </a:r>
            <a:r>
              <a:rPr lang="zh-CN" altLang="en-US" sz="48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8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许多人离开教会，因为对教会很失望，很可能是：</a:t>
            </a:r>
            <a:endParaRPr lang="en-US" altLang="zh-CN" sz="4800" b="1" dirty="0"/>
          </a:p>
          <a:p>
            <a:pPr marL="914400" indent="-914400">
              <a:buFont typeface="+mj-lt"/>
              <a:buAutoNum type="arabicPeriod"/>
            </a:pPr>
            <a:r>
              <a:rPr lang="zh-CN" altLang="en-US" sz="4800" b="1" dirty="0"/>
              <a:t>他自己有错误的要求，</a:t>
            </a:r>
            <a:endParaRPr lang="en-US" altLang="zh-CN" sz="4800" b="1" dirty="0"/>
          </a:p>
          <a:p>
            <a:pPr marL="914400" indent="-914400">
              <a:buFont typeface="+mj-lt"/>
              <a:buAutoNum type="arabicPeriod"/>
            </a:pPr>
            <a:r>
              <a:rPr lang="zh-CN" altLang="en-US" sz="4800" b="1" dirty="0"/>
              <a:t>也很可能是教会忽略！</a:t>
            </a:r>
            <a:endParaRPr lang="en-US" altLang="zh-CN" sz="4800" b="1" dirty="0"/>
          </a:p>
          <a:p>
            <a:pPr marL="914400" indent="-914400">
              <a:buFont typeface="+mj-lt"/>
              <a:buAutoNum type="arabicPeriod"/>
            </a:pPr>
            <a:r>
              <a:rPr lang="zh-CN" altLang="en-US" sz="4800" b="1" dirty="0"/>
              <a:t>许多其他原因！</a:t>
            </a:r>
            <a:r>
              <a:rPr lang="en-US" altLang="zh-CN" sz="4800" b="1" dirty="0"/>
              <a:t> </a:t>
            </a:r>
            <a:endParaRPr lang="en-US" altLang="zh-CN" sz="4000" b="1" dirty="0"/>
          </a:p>
          <a:p>
            <a:pPr marL="914400" indent="-914400">
              <a:buFont typeface="+mj-lt"/>
              <a:buAutoNum type="arabicPeriod"/>
            </a:pPr>
            <a:endParaRPr lang="en-US" altLang="zh-CN" sz="8000" b="1" dirty="0"/>
          </a:p>
          <a:p>
            <a:pPr marL="914400" indent="-914400">
              <a:buFont typeface="+mj-lt"/>
              <a:buAutoNum type="arabicPeriod"/>
            </a:pPr>
            <a:endParaRPr lang="en-US" altLang="zh-CN" sz="4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96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2</a:t>
            </a:r>
            <a:r>
              <a:rPr lang="zh-CN" altLang="en-US" sz="5400" b="1" dirty="0"/>
              <a:t> 是“</a:t>
            </a:r>
            <a:r>
              <a:rPr lang="zh-CN" altLang="en-US" sz="54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5400" b="1" dirty="0"/>
              <a:t>”不是“</a:t>
            </a:r>
            <a:r>
              <a:rPr lang="zh-CN" altLang="en-US" sz="54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5400" b="1" dirty="0"/>
              <a:t>”</a:t>
            </a:r>
            <a:endParaRPr lang="en-US" sz="5400" dirty="0"/>
          </a:p>
          <a:p>
            <a:pPr marL="0" indent="0">
              <a:buNone/>
            </a:pPr>
            <a:r>
              <a:rPr lang="zh-CN" altLang="en-US" sz="5400" b="1" dirty="0"/>
              <a:t>原因很多，但是解决的办法就是大家一起付出，一起建造，问题就必定解决！</a:t>
            </a:r>
            <a:endParaRPr lang="en-US" sz="8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360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2</a:t>
            </a:r>
            <a:r>
              <a:rPr lang="zh-CN" altLang="en-US" sz="4400" b="1" dirty="0"/>
              <a:t> 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400" b="1" dirty="0"/>
              <a:t>”不是“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4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我们的问题是太快灰心了！有问题，有困难，就灰心失望！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再不然就是太快满足了！当有困难，神对教会门徒的指示绝对不是退后！是去参与，不是参观！只因为我们是一家人！</a:t>
            </a: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857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2</a:t>
            </a:r>
            <a:r>
              <a:rPr lang="zh-CN" altLang="en-US" sz="4000" b="1" dirty="0"/>
              <a:t> 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000" b="1" dirty="0"/>
              <a:t>”不是“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000" b="1" dirty="0"/>
              <a:t>”</a:t>
            </a:r>
            <a:endParaRPr lang="en-US" sz="4000" dirty="0"/>
          </a:p>
          <a:p>
            <a:pPr marL="0" indent="0">
              <a:buNone/>
            </a:pPr>
            <a:r>
              <a:rPr lang="zh-CN" altLang="en-US" sz="4000" b="1" dirty="0"/>
              <a:t>已有人付出，或许因为太少人付出，因此感受太冷！这正是神提醒我们门徒，需要为这家付出，才会温暖！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如果我们觉得做的太多，那是因为需要很大！所以我们更加不可以放弃！许多人一身兼任多职，再不参与，他们就更加辛苦！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869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5794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2</a:t>
            </a:r>
            <a:r>
              <a:rPr lang="zh-CN" altLang="en-US" sz="4000" b="1" dirty="0"/>
              <a:t> 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000" b="1" dirty="0"/>
              <a:t>”不是“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000" b="1" dirty="0"/>
              <a:t>”</a:t>
            </a:r>
            <a:endParaRPr lang="en-US" sz="4000" dirty="0"/>
          </a:p>
          <a:p>
            <a:pPr marL="0" indent="0">
              <a:buNone/>
            </a:pPr>
            <a:r>
              <a:rPr lang="zh-CN" altLang="en-US" sz="4000" b="1" dirty="0"/>
              <a:t>就像在家里，妈妈已经好辛苦，孩子要帮助一点家务！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今天许多人灰心，因为太多人参观，太少人参与！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美国恩典教会，慕迪温暖的教会，因为他们有</a:t>
            </a:r>
            <a:r>
              <a:rPr lang="en-US" sz="4000" b="1" dirty="0"/>
              <a:t>900</a:t>
            </a:r>
            <a:r>
              <a:rPr lang="zh-CN" altLang="en-US" sz="4000" b="1" dirty="0"/>
              <a:t>会友，但个个都是执事参与侍奉！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2</a:t>
            </a:r>
            <a:r>
              <a:rPr lang="zh-CN" altLang="en-US" sz="4800" b="1" dirty="0"/>
              <a:t> 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参与</a:t>
            </a:r>
            <a:r>
              <a:rPr lang="zh-CN" altLang="en-US" sz="4800" b="1" dirty="0"/>
              <a:t>”不是“</a:t>
            </a:r>
            <a:r>
              <a:rPr lang="zh-CN" altLang="en-US" sz="4800" b="1" u="sng" dirty="0">
                <a:solidFill>
                  <a:schemeClr val="accent2">
                    <a:lumMod val="75000"/>
                  </a:schemeClr>
                </a:solidFill>
              </a:rPr>
              <a:t>参观</a:t>
            </a:r>
            <a:r>
              <a:rPr lang="zh-CN" altLang="en-US" sz="48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你是</a:t>
            </a:r>
            <a:r>
              <a:rPr lang="zh-CN" altLang="en-US" sz="4800" b="1" u="sng" dirty="0">
                <a:solidFill>
                  <a:srgbClr val="FF0000"/>
                </a:solidFill>
              </a:rPr>
              <a:t>参与者</a:t>
            </a:r>
            <a:r>
              <a:rPr lang="zh-CN" altLang="en-US" sz="4800" b="1" dirty="0"/>
              <a:t>还是</a:t>
            </a:r>
            <a:r>
              <a:rPr lang="zh-CN" altLang="en-US" sz="4800" b="1" u="sng" dirty="0">
                <a:solidFill>
                  <a:schemeClr val="accent2">
                    <a:lumMod val="75000"/>
                  </a:schemeClr>
                </a:solidFill>
              </a:rPr>
              <a:t>参观者</a:t>
            </a:r>
            <a:r>
              <a:rPr lang="zh-CN" altLang="en-US" sz="4800" b="1" dirty="0"/>
              <a:t>？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参与者就是教会的主人，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参观者是教会的外人！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我们都是教会的主人！让我们都是</a:t>
            </a:r>
            <a:r>
              <a:rPr lang="zh-CN" altLang="en-US" sz="6600" b="1" u="sng" dirty="0">
                <a:solidFill>
                  <a:srgbClr val="FF0000"/>
                </a:solidFill>
              </a:rPr>
              <a:t>参与者</a:t>
            </a:r>
            <a:r>
              <a:rPr lang="zh-CN" altLang="en-US" sz="4800" b="1" dirty="0"/>
              <a:t>！</a:t>
            </a:r>
            <a:endParaRPr lang="en-US" sz="4800" dirty="0"/>
          </a:p>
          <a:p>
            <a:pPr marL="0" indent="0">
              <a:buNone/>
            </a:pPr>
            <a:endParaRPr lang="en-US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869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3.</a:t>
            </a:r>
            <a:r>
              <a:rPr lang="zh-CN" altLang="en-US" sz="4000" b="1" dirty="0"/>
              <a:t>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000" b="1" dirty="0"/>
              <a:t>”的柱石，不是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/>
              <a:t>在神的家中，常常对圣经的真理认识不够，以至有许多分歧，到底谁是谁非？谁说的是真理，谁说的是道理。真理与道理的分别是：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一个是绝对的，一个是相对的！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一个是人定的，一个是神定！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689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b="1" dirty="0"/>
              <a:t>国有国法，家有家规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神家有神定的规矩！在神的家中有所注重，也有所不注重的！有在乎也有所不在乎的！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能分轻重，知前后，不但减少困难，还增加效率！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930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3.</a:t>
            </a:r>
            <a:r>
              <a:rPr lang="zh-CN" altLang="en-US" sz="4000" b="1" dirty="0"/>
              <a:t>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000" b="1" dirty="0"/>
              <a:t>”的柱石，不是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/>
              <a:t>真理是不变的！道理是会改变的！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在科学上，物理原理有些是不变的真理，三角形的内角加起来是</a:t>
            </a:r>
            <a:r>
              <a:rPr lang="en-US" sz="4000" b="1" dirty="0"/>
              <a:t>180</a:t>
            </a:r>
            <a:r>
              <a:rPr lang="zh-CN" altLang="en-US" sz="4000" b="1" dirty="0"/>
              <a:t>度，平行线是不会交接的！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信仰上，单凭信心就可以蒙恩，不需要添加条件！这些都是不会改变的，不应该改变的！也是不能改变的！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93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3.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400" b="1" dirty="0"/>
              <a:t>”的柱石，不是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真理就是不会改变的！因为不会改变所以容易遵守！所以可以放心，可以有信心！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如果像政治一样朝令夕改，怎么遵守！可能对的，会变成错的。</a:t>
            </a: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726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3.</a:t>
            </a:r>
            <a:r>
              <a:rPr lang="zh-CN" altLang="en-US" sz="4000" b="1" dirty="0"/>
              <a:t>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000" b="1" dirty="0"/>
              <a:t>”的柱石，不是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/>
              <a:t>从前说两个就够了！现在说四个不多！从前说</a:t>
            </a:r>
            <a:r>
              <a:rPr lang="en-US" sz="4000" b="1" dirty="0"/>
              <a:t>200</a:t>
            </a:r>
            <a:r>
              <a:rPr lang="zh-CN" altLang="en-US" sz="4000" b="1" dirty="0"/>
              <a:t>万就没地方住，现在</a:t>
            </a:r>
            <a:r>
              <a:rPr lang="en-US" sz="4000" b="1" dirty="0"/>
              <a:t>550</a:t>
            </a:r>
            <a:r>
              <a:rPr lang="zh-CN" altLang="en-US" sz="4000" b="1" dirty="0"/>
              <a:t>万还可以增加到</a:t>
            </a:r>
            <a:r>
              <a:rPr lang="en-US" sz="4000" b="1" dirty="0"/>
              <a:t>600</a:t>
            </a:r>
            <a:r>
              <a:rPr lang="zh-CN" altLang="en-US" sz="4000" b="1" dirty="0"/>
              <a:t>万，理想是</a:t>
            </a:r>
            <a:r>
              <a:rPr lang="en-US" sz="4000" b="1" dirty="0"/>
              <a:t>800</a:t>
            </a:r>
            <a:r>
              <a:rPr lang="zh-CN" altLang="en-US" sz="4000" b="1" dirty="0"/>
              <a:t>万！要遵守就很难了！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必须分辨那些是属于真理，不可改变的，那些是道理是可以改变的。教会就可以减少许多不必要的纷争！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945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3.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400" b="1" dirty="0"/>
              <a:t>”的柱石，不是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有关信仰与道德的，都属于不能改变的真理！是绝对的要求！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圣经中提到的生活方式，组织方式，并不是绝对的，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但是对负责的门徒品格道德要求却是绝对！</a:t>
            </a: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551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3.</a:t>
            </a:r>
            <a:r>
              <a:rPr lang="zh-CN" altLang="en-US" sz="4000" b="1" dirty="0"/>
              <a:t>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000" b="1" dirty="0"/>
              <a:t>”的柱石，不是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/>
              <a:t>如果教会不知道真理与道理之别，就很多争论，分裂是不需要发生的！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曾经有间教会为了圣餐桌的布应该是白色还是紫色，而分裂！大家都好像是为了真理，事实上那并不是真理，应该注重的是守圣餐内心的心态，外表并不是那么绝对！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197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3.</a:t>
            </a:r>
            <a:r>
              <a:rPr lang="zh-CN" altLang="en-US" sz="4000" b="1" dirty="0"/>
              <a:t>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000" b="1" dirty="0"/>
              <a:t>”的柱石，不是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/>
              <a:t>圣经说这是永生神的教会，真理的柱石与根基！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要装修房子，可以拆掉墙壁，改掉厕所，但是柱石与根基是不可以改的！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从前就有一间政府组屋有个家庭， 自己想要改房间，拆掉了墙壁，就是有堵墙拆不下，都来才发现那是柱石。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 rot="19920150">
            <a:off x="-166137" y="2415661"/>
            <a:ext cx="9725133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FF0000"/>
                </a:solidFill>
              </a:rPr>
              <a:t>那是险过剃头！</a:t>
            </a:r>
            <a:endParaRPr lang="en-SG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3.</a:t>
            </a:r>
            <a:r>
              <a:rPr lang="zh-CN" altLang="en-US" sz="4000" b="1" dirty="0"/>
              <a:t>是“</a:t>
            </a:r>
            <a:r>
              <a:rPr lang="zh-CN" altLang="en-US" sz="40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000" b="1" dirty="0"/>
              <a:t>”的柱石，不是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zh-CN" altLang="en-US" sz="4000" b="1" dirty="0"/>
              <a:t>做主门徒要多认识圣经，才知道在神的家中，那些是柱石不能更改，那些是墙壁可以随时更换！</a:t>
            </a:r>
            <a:endParaRPr lang="en-US" altLang="zh-CN" sz="4000" b="1" dirty="0"/>
          </a:p>
          <a:p>
            <a:pPr marL="0" indent="0"/>
            <a:r>
              <a:rPr lang="zh-CN" altLang="en-US" sz="4000" b="1" dirty="0"/>
              <a:t>如果我们把柱石更换，把真理当道理而更改，就必失去见证！如果把道理当为真理，一个极端或者异端就会出现！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359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3.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真理</a:t>
            </a:r>
            <a:r>
              <a:rPr lang="zh-CN" altLang="en-US" sz="4400" b="1" dirty="0"/>
              <a:t>”的柱石，不是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道理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所以要多认识圣经，什么是真理，什么是道理！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谦卑的问：这是绝对真理吗？圣经的教导是什么？需要绝对化吗？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7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081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4.</a:t>
            </a:r>
            <a:r>
              <a:rPr lang="zh-CN" altLang="en-US" sz="4000" b="1" dirty="0"/>
              <a:t> 注重“</a:t>
            </a:r>
            <a:r>
              <a:rPr lang="zh-CN" altLang="en-US" sz="4000" b="1" u="sng" dirty="0">
                <a:solidFill>
                  <a:srgbClr val="FF0000"/>
                </a:solidFill>
              </a:rPr>
              <a:t>团契</a:t>
            </a:r>
            <a:r>
              <a:rPr lang="zh-CN" altLang="en-US" sz="4000" b="1" dirty="0"/>
              <a:t>”，不是“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应酬</a:t>
            </a:r>
            <a:r>
              <a:rPr lang="zh-CN" altLang="en-US" sz="4000" b="1" dirty="0"/>
              <a:t>”</a:t>
            </a:r>
            <a:endParaRPr lang="en-US" sz="4000" dirty="0"/>
          </a:p>
          <a:p>
            <a:pPr marL="0" indent="0">
              <a:buNone/>
            </a:pPr>
            <a:r>
              <a:rPr lang="zh-CN" altLang="en-US" sz="4000" b="1" dirty="0"/>
              <a:t>“团契”与“应酬”有什么分别？在神的家中，神看中团契！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圣经中的“相交”，就是团契。有时翻译为“交谊”，“共享”，“协同之事”，“交接”，“同得分”，“同领”，“有分于”，“协助”，“交通”。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4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4.</a:t>
            </a:r>
            <a:r>
              <a:rPr lang="zh-CN" altLang="en-US" sz="4000" b="1" dirty="0"/>
              <a:t> 注重“</a:t>
            </a:r>
            <a:r>
              <a:rPr lang="zh-CN" altLang="en-US" sz="4000" b="1" u="sng" dirty="0">
                <a:solidFill>
                  <a:srgbClr val="FF0000"/>
                </a:solidFill>
              </a:rPr>
              <a:t>团契</a:t>
            </a:r>
            <a:r>
              <a:rPr lang="zh-CN" altLang="en-US" sz="4000" b="1" dirty="0"/>
              <a:t>”，不是“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应酬</a:t>
            </a:r>
            <a:r>
              <a:rPr lang="zh-CN" altLang="en-US" sz="4000" b="1" dirty="0"/>
              <a:t>”</a:t>
            </a:r>
            <a:endParaRPr lang="en-US" sz="4000" dirty="0"/>
          </a:p>
          <a:p>
            <a:pPr marL="0" indent="0">
              <a:buNone/>
            </a:pPr>
            <a:r>
              <a:rPr lang="zh-CN" altLang="en-US" sz="4000" b="1" dirty="0"/>
              <a:t>交际在外表上与形式上，与团契很相似！都是有问候，握手，可能还笑的很好看！实际上相差十万八千里！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交际应酬只是一种社交应对。甚至是虚伪。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团契确实生命的交流！有共生死的意思！基本分别是有真爱，真诚！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424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5400" b="1" dirty="0"/>
              <a:t>神把圣经赐给我们， 就是要我们从圣经中知道神家的规则，就可以知道在神的家中当怎样行！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65640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4.</a:t>
            </a:r>
            <a:r>
              <a:rPr lang="zh-CN" altLang="en-US" sz="4400" b="1" dirty="0"/>
              <a:t> 注重“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团契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应酬</a:t>
            </a:r>
            <a:r>
              <a:rPr lang="zh-CN" altLang="en-US" sz="4400" b="1" dirty="0"/>
              <a:t>”</a:t>
            </a:r>
            <a:endParaRPr lang="en-US" sz="4400" dirty="0"/>
          </a:p>
          <a:p>
            <a:r>
              <a:rPr lang="zh-CN" altLang="en-US" sz="4400" b="1" dirty="0"/>
              <a:t>如果教会的门徒应酬多过团契！我们就失去真正福气恩典！</a:t>
            </a:r>
            <a:endParaRPr lang="en-US" altLang="zh-CN" sz="4400" b="1" dirty="0"/>
          </a:p>
          <a:p>
            <a:r>
              <a:rPr lang="zh-CN" altLang="en-US" sz="4400" b="1" dirty="0"/>
              <a:t>我们是否愿意付出？当我们要协助会友，由于我们的资源有限，因此必定会遇到瓶颈！</a:t>
            </a: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231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4.</a:t>
            </a:r>
            <a:r>
              <a:rPr lang="zh-CN" altLang="en-US" sz="4400" b="1" dirty="0"/>
              <a:t> 注重“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团契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应酬</a:t>
            </a:r>
            <a:r>
              <a:rPr lang="zh-CN" altLang="en-US" sz="4400" b="1" dirty="0"/>
              <a:t>”</a:t>
            </a:r>
            <a:endParaRPr lang="en-US" sz="4400" dirty="0"/>
          </a:p>
          <a:p>
            <a:r>
              <a:rPr lang="zh-CN" altLang="en-US" sz="4400" b="1" dirty="0"/>
              <a:t>如福利：当决定要帮助一个家庭，有时会问；那如果还有家庭有需要，怎么办？我们确是有一些为难的地方。</a:t>
            </a:r>
            <a:endParaRPr lang="en-US" altLang="zh-CN" sz="4400" b="1" dirty="0"/>
          </a:p>
          <a:p>
            <a:r>
              <a:rPr lang="zh-CN" altLang="en-US" sz="4400" b="1" dirty="0"/>
              <a:t>是因为资源有限，但资源有限并不是我们的问题！</a:t>
            </a: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56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4.</a:t>
            </a:r>
            <a:r>
              <a:rPr lang="zh-CN" altLang="en-US" sz="4000" b="1" dirty="0"/>
              <a:t> 注重“</a:t>
            </a:r>
            <a:r>
              <a:rPr lang="zh-CN" altLang="en-US" sz="4000" b="1" u="sng" dirty="0">
                <a:solidFill>
                  <a:srgbClr val="FF0000"/>
                </a:solidFill>
              </a:rPr>
              <a:t>团契</a:t>
            </a:r>
            <a:r>
              <a:rPr lang="zh-CN" altLang="en-US" sz="4000" b="1" dirty="0"/>
              <a:t>”，不是“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应酬</a:t>
            </a:r>
            <a:r>
              <a:rPr lang="zh-CN" altLang="en-US" sz="4000" b="1" dirty="0"/>
              <a:t>”</a:t>
            </a:r>
            <a:endParaRPr lang="en-US" sz="4000" dirty="0"/>
          </a:p>
          <a:p>
            <a:pPr marL="0" indent="0">
              <a:buNone/>
            </a:pPr>
            <a:r>
              <a:rPr lang="zh-CN" altLang="en-US" sz="4000" b="1" dirty="0"/>
              <a:t>所有的资源都是神赐的，如果神真的赐给我们，我们没有使用，就是不对，如果神没赐下，我们无法执行，那问题不是我们！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进一步思考，现在神赐的只够帮助一个家庭！万一明天另一个家庭有需要，没帮助，岂不是被批评不公平！</a:t>
            </a: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430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4.</a:t>
            </a:r>
            <a:r>
              <a:rPr lang="zh-CN" altLang="en-US" sz="4000" b="1" dirty="0"/>
              <a:t> 注重“</a:t>
            </a:r>
            <a:r>
              <a:rPr lang="zh-CN" altLang="en-US" sz="4000" b="1" u="sng" dirty="0">
                <a:solidFill>
                  <a:srgbClr val="FF0000"/>
                </a:solidFill>
              </a:rPr>
              <a:t>团契</a:t>
            </a:r>
            <a:r>
              <a:rPr lang="zh-CN" altLang="en-US" sz="4000" b="1" dirty="0"/>
              <a:t>”，不是“</a:t>
            </a:r>
            <a:r>
              <a:rPr lang="zh-CN" altLang="en-US" sz="4000" b="1" u="sng" dirty="0">
                <a:solidFill>
                  <a:schemeClr val="accent2">
                    <a:lumMod val="75000"/>
                  </a:schemeClr>
                </a:solidFill>
              </a:rPr>
              <a:t>应酬</a:t>
            </a:r>
            <a:r>
              <a:rPr lang="zh-CN" altLang="en-US" sz="4000" b="1" dirty="0"/>
              <a:t>”</a:t>
            </a:r>
            <a:endParaRPr lang="en-US" sz="4000" dirty="0"/>
          </a:p>
          <a:p>
            <a:pPr marL="0" indent="0">
              <a:buNone/>
            </a:pPr>
            <a:r>
              <a:rPr lang="zh-CN" altLang="en-US" sz="4000" b="1" dirty="0"/>
              <a:t>为了避免被批评偏心，私心。为了一个还没有发生的可能性！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而且还是一个不公正不合理的批评！因并不是偏心或私心，而是神并没有赐下资源，就连这个现有的也不帮助！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000" b="1" dirty="0"/>
              <a:t>我们就成了一个十分有理性的无情人！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877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1546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4.</a:t>
            </a:r>
            <a:r>
              <a:rPr lang="zh-CN" altLang="en-US" sz="4400" b="1" dirty="0"/>
              <a:t> 注重“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团契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chemeClr val="accent2">
                    <a:lumMod val="75000"/>
                  </a:schemeClr>
                </a:solidFill>
              </a:rPr>
              <a:t>应酬</a:t>
            </a:r>
            <a:r>
              <a:rPr lang="zh-CN" altLang="en-US" sz="44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我们当然也不要成为一个有热心没有思考的人！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教会是一个团契，真正有爱心的地方！但是也不应该被滥用爱心的地方！</a:t>
            </a:r>
            <a:r>
              <a:rPr lang="en-US" sz="4400" b="1" dirty="0"/>
              <a:t>  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73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en-US" altLang="zh-CN" sz="4800" b="1" dirty="0"/>
              <a:t>5. </a:t>
            </a:r>
            <a:r>
              <a:rPr lang="zh-CN" altLang="en-US" sz="4800" b="1" dirty="0"/>
              <a:t>教会是敬虔的“</a:t>
            </a:r>
            <a:r>
              <a:rPr lang="zh-CN" altLang="en-US" sz="4800" b="1" dirty="0">
                <a:solidFill>
                  <a:srgbClr val="FF0000"/>
                </a:solidFill>
              </a:rPr>
              <a:t>奥秘</a:t>
            </a:r>
            <a:r>
              <a:rPr lang="zh-CN" altLang="en-US" sz="4800" b="1" dirty="0"/>
              <a:t>”，不是外在的“</a:t>
            </a:r>
            <a:r>
              <a:rPr lang="zh-CN" altLang="en-US" sz="4800" b="1" dirty="0">
                <a:solidFill>
                  <a:srgbClr val="7030A0"/>
                </a:solidFill>
              </a:rPr>
              <a:t>神秘</a:t>
            </a:r>
            <a:r>
              <a:rPr lang="zh-CN" altLang="en-US" sz="4800" b="1" dirty="0"/>
              <a:t>”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教会应该注重内在的敬虔奥秘！不是外在的成功秘诀。什么时候将外在的“成功”看得比内在的敬虔更重要，就是教会堕落的开始！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128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 rot="20628776">
            <a:off x="464436" y="1077456"/>
            <a:ext cx="8215127" cy="4500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3800" b="1" dirty="0">
                <a:solidFill>
                  <a:srgbClr val="FF0000"/>
                </a:solidFill>
              </a:rPr>
              <a:t>什么是敬虔的奥秘？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2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800" b="1" dirty="0"/>
              <a:t>敬虔没有什么神秘的！教会更加没有什么神秘！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奥秘在圣经的用法；不是指无法了解</a:t>
            </a:r>
            <a:r>
              <a:rPr lang="en-US" sz="4800" b="1" dirty="0"/>
              <a:t>/</a:t>
            </a:r>
            <a:r>
              <a:rPr lang="zh-CN" altLang="en-US" sz="4800" b="1" dirty="0"/>
              <a:t>明白的事。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8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sz="4800" b="1" dirty="0"/>
              <a:t>是指尚未揭开的事！但是现在已经揭开了，并且大家都能认同的！这里的奥秘是在第十六节：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9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 </a:t>
            </a:r>
            <a:endParaRPr lang="en-US" altLang="zh-CN" b="1" dirty="0"/>
          </a:p>
          <a:p>
            <a:pPr marL="0" lvl="0" indent="0">
              <a:buNone/>
            </a:pPr>
            <a:r>
              <a:rPr lang="en-US" sz="4400" b="1" dirty="0"/>
              <a:t>V16</a:t>
            </a:r>
            <a:r>
              <a:rPr lang="zh-CN" altLang="en-US" sz="4400" b="1" dirty="0"/>
              <a:t>大哉，敬虔的奥秘，无人不以为然，就是神在肉身显现，被圣灵称义，（或作在灵性称义），被天使看见，被传于外邦，被世人信服，被接在荣耀里。就是救恩的奥秘！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6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</a:t>
            </a:r>
            <a:endParaRPr lang="en-US" sz="4800" dirty="0"/>
          </a:p>
          <a:p>
            <a:pPr marL="0" indent="0"/>
            <a:r>
              <a:rPr lang="zh-CN" altLang="en-US" sz="4800" b="1" dirty="0"/>
              <a:t>把家当旅店是深深地伤害父母！</a:t>
            </a:r>
            <a:endParaRPr lang="en-US" altLang="zh-CN" sz="4800" b="1" dirty="0"/>
          </a:p>
          <a:p>
            <a:pPr marL="0" indent="0"/>
            <a:r>
              <a:rPr lang="zh-CN" altLang="en-US" sz="4800" b="1" dirty="0"/>
              <a:t>把旅店当家是表错情！</a:t>
            </a:r>
            <a:endParaRPr lang="en-US" altLang="zh-CN" sz="4800" b="1" dirty="0"/>
          </a:p>
          <a:p>
            <a:pPr marL="0" indent="0"/>
            <a:r>
              <a:rPr lang="zh-CN" altLang="en-US" sz="4800" b="1" dirty="0">
                <a:solidFill>
                  <a:srgbClr val="00B050"/>
                </a:solidFill>
              </a:rPr>
              <a:t>石头</a:t>
            </a:r>
            <a:r>
              <a:rPr lang="zh-CN" altLang="en-US" sz="4800" b="1" dirty="0"/>
              <a:t>建“房子”，</a:t>
            </a:r>
            <a:r>
              <a:rPr lang="zh-CN" altLang="en-US" sz="4800" b="1" dirty="0">
                <a:solidFill>
                  <a:srgbClr val="FF0000"/>
                </a:solidFill>
              </a:rPr>
              <a:t>爱</a:t>
            </a:r>
            <a:r>
              <a:rPr lang="zh-CN" altLang="en-US" sz="4800" b="1" dirty="0"/>
              <a:t>建“家”！</a:t>
            </a:r>
            <a:endParaRPr lang="en-US" altLang="zh-CN" sz="4800" b="1" dirty="0"/>
          </a:p>
          <a:p>
            <a:pPr marL="0" indent="0"/>
            <a:r>
              <a:rPr lang="zh-CN" altLang="en-US" sz="4800" b="1" dirty="0"/>
              <a:t>同样：石头建立一间“教堂”，爱建立一间“教会”！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128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800" b="1" dirty="0"/>
              <a:t>这是得救的方向，信仰的内容！这是已经揭开的奥秘！因此已经不再是奥秘，也不是神秘了！我们都是敬虔的后裔，在地位上，在身份上我们都是敬虔的后裔！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0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唯一需要做的是，活出敬虔的生命！生活与蒙召的恩相称！敬虔的表现之一是爱参加聚会，是渴慕聚会！如果不是内在渴慕聚会，就算参加聚会也不算是敬虔的表现！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5746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 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800" b="1" dirty="0"/>
              <a:t>敬虔的表现是奉献，但是我们也要反省，如果不是因为爱主而奉献，那也不算是敬虔的表现！因为许多人也为了某个原因捐钱，也为某个原因刻苦己身！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433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800" b="1" dirty="0"/>
              <a:t>如果不是为了主，那是一种生活的修养，不是圣经的敬虔。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我们一定要很小心，免得我们被外在的行为自己欺骗了自己！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8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第四章：到了末世许多人以为外在的不吃；不喝；不做；不嫁就是敬虔的人生。我们要反省自己，只有我们自己知道。我们参加聚会，奉献是为了了主吗？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8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sz="4800" b="1" dirty="0"/>
              <a:t>有位青年人问牧师：你得救了吗？牧师回答说：我是牧师。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那青年说：我不是问你是牧师吗？而是问你得救了吗？那牧师十分生气说：我是牧师难道还不得救吗？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4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b="1" dirty="0"/>
              <a:t>1.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那青年走了。牧师自己问自己；发现他虽然传道多年， 也爱弟兄姐妹，但是并没有得救！没有得救的身份地位，所做的一切都是徒然的！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4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800" b="1" dirty="0"/>
              <a:t>敬虔的奥秘就是我们可以相信主耶稣，得到敬虔的身份地位！这是已经揭开的奥秘！这是敬虔的开始！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5561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800" b="1" dirty="0"/>
              <a:t>如果宗教要求做一些神秘的事，不可以给人看的神秘，需要神秘的咒语，需要特别的人为你做特别的事，得救是神秘不可知的！那就是错误！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20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altLang="zh-CN" b="1" dirty="0"/>
              <a:t>5. </a:t>
            </a:r>
            <a:r>
              <a:rPr lang="zh-CN" altLang="en-US" b="1" dirty="0"/>
              <a:t>教会是敬虔的“</a:t>
            </a:r>
            <a:r>
              <a:rPr lang="zh-CN" altLang="en-US" b="1" dirty="0">
                <a:solidFill>
                  <a:srgbClr val="FF0000"/>
                </a:solidFill>
              </a:rPr>
              <a:t>奥秘</a:t>
            </a:r>
            <a:r>
              <a:rPr lang="zh-CN" altLang="en-US" b="1" dirty="0"/>
              <a:t>”，不是外在的“</a:t>
            </a:r>
            <a:r>
              <a:rPr lang="zh-CN" altLang="en-US" b="1" dirty="0">
                <a:solidFill>
                  <a:srgbClr val="7030A0"/>
                </a:solidFill>
              </a:rPr>
              <a:t>神秘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800" b="1" dirty="0"/>
              <a:t>但世人就是喜欢，觉得没做什么，白白得来，好像不太可能！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救恩已经完成！奥秘已经揭开！就是相信主耶稣，你和你一家都必得救！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虽然家可以用房子来说明，但是房子又怎能代表家！因为房子可以卖掉，拆掉。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房子是不见了，但家不会因此消失。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33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400" b="1" dirty="0"/>
              <a:t>6. </a:t>
            </a:r>
            <a:r>
              <a:rPr lang="zh-CN" altLang="en-US" sz="4400" b="1" dirty="0"/>
              <a:t>圣经注重</a:t>
            </a:r>
            <a:r>
              <a:rPr lang="zh-CN" altLang="en-US" sz="4400" b="1" dirty="0">
                <a:solidFill>
                  <a:srgbClr val="7030A0"/>
                </a:solidFill>
              </a:rPr>
              <a:t>原则</a:t>
            </a:r>
            <a:r>
              <a:rPr lang="zh-CN" altLang="en-US" sz="4400" b="1" dirty="0"/>
              <a:t>，不是</a:t>
            </a:r>
            <a:r>
              <a:rPr lang="zh-CN" altLang="en-US" sz="4400" b="1" dirty="0">
                <a:solidFill>
                  <a:srgbClr val="FF0000"/>
                </a:solidFill>
              </a:rPr>
              <a:t>细节</a:t>
            </a:r>
            <a:r>
              <a:rPr lang="en-US" sz="4400" b="1" dirty="0">
                <a:solidFill>
                  <a:srgbClr val="FF0000"/>
                </a:solidFill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</a:rPr>
              <a:t>细则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当保罗提醒提摩太，你也可以知道在神的家中怎样行！接着都是说原则性的，圣经中的教导，要注重的是精意不是字句，精意是叫人活，字句是叫人死！就是要明白原则不是细则！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33214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400" b="1" dirty="0"/>
              <a:t>6. </a:t>
            </a:r>
            <a:r>
              <a:rPr lang="zh-CN" altLang="en-US" sz="4400" b="1" dirty="0"/>
              <a:t>圣经注重</a:t>
            </a:r>
            <a:r>
              <a:rPr lang="zh-CN" altLang="en-US" sz="4400" b="1" dirty="0">
                <a:solidFill>
                  <a:srgbClr val="7030A0"/>
                </a:solidFill>
              </a:rPr>
              <a:t>原则</a:t>
            </a:r>
            <a:r>
              <a:rPr lang="zh-CN" altLang="en-US" sz="4400" b="1" dirty="0"/>
              <a:t>，不是</a:t>
            </a:r>
            <a:r>
              <a:rPr lang="zh-CN" altLang="en-US" sz="4400" b="1" dirty="0">
                <a:solidFill>
                  <a:srgbClr val="FF0000"/>
                </a:solidFill>
              </a:rPr>
              <a:t>细节</a:t>
            </a:r>
            <a:r>
              <a:rPr lang="en-US" sz="4400" b="1" dirty="0">
                <a:solidFill>
                  <a:srgbClr val="FF0000"/>
                </a:solidFill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</a:rPr>
              <a:t>细则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什么时候将细则当原则，什么时候就是分裂的开始！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教会需要有带领者，这是原则，如何选出带领者是细则！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带领者需要权柄执行，这是原则，称带领者什么名称那是细则。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49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400" b="1" dirty="0"/>
              <a:t>6. </a:t>
            </a:r>
            <a:r>
              <a:rPr lang="zh-CN" altLang="en-US" sz="4400" b="1" dirty="0"/>
              <a:t>圣经注重</a:t>
            </a:r>
            <a:r>
              <a:rPr lang="zh-CN" altLang="en-US" sz="4400" b="1" dirty="0">
                <a:solidFill>
                  <a:srgbClr val="7030A0"/>
                </a:solidFill>
              </a:rPr>
              <a:t>原则</a:t>
            </a:r>
            <a:r>
              <a:rPr lang="zh-CN" altLang="en-US" sz="4400" b="1" dirty="0"/>
              <a:t>，不是</a:t>
            </a:r>
            <a:r>
              <a:rPr lang="zh-CN" altLang="en-US" sz="4400" b="1" dirty="0">
                <a:solidFill>
                  <a:srgbClr val="FF0000"/>
                </a:solidFill>
              </a:rPr>
              <a:t>细节</a:t>
            </a:r>
            <a:r>
              <a:rPr lang="en-US" sz="4400" b="1" dirty="0">
                <a:solidFill>
                  <a:srgbClr val="FF0000"/>
                </a:solidFill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</a:rPr>
              <a:t>细则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圣经注重精意，我们却注重字句！选什么资格的领袖是原则，圣经很清楚列出需要什么条件。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如何选是细则，各处文化历史都不一样！不需要为</a:t>
            </a:r>
            <a:r>
              <a:rPr lang="zh-CN" altLang="en-US" sz="4400" b="1" dirty="0">
                <a:solidFill>
                  <a:srgbClr val="FF0000"/>
                </a:solidFill>
              </a:rPr>
              <a:t>如何</a:t>
            </a:r>
            <a:r>
              <a:rPr lang="zh-CN" altLang="en-US" sz="4400" b="1" dirty="0"/>
              <a:t>选领袖而拼命，但是要为</a:t>
            </a:r>
            <a:r>
              <a:rPr lang="zh-CN" altLang="en-US" sz="4400" b="1" dirty="0">
                <a:solidFill>
                  <a:srgbClr val="7030A0"/>
                </a:solidFill>
              </a:rPr>
              <a:t>同心合一</a:t>
            </a:r>
            <a:r>
              <a:rPr lang="zh-CN" altLang="en-US" sz="4400" b="1" dirty="0"/>
              <a:t>而拼命。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0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400" b="1" dirty="0"/>
              <a:t>6. </a:t>
            </a:r>
            <a:r>
              <a:rPr lang="zh-CN" altLang="en-US" sz="4400" b="1" dirty="0"/>
              <a:t>圣经注重</a:t>
            </a:r>
            <a:r>
              <a:rPr lang="zh-CN" altLang="en-US" sz="4400" b="1" dirty="0">
                <a:solidFill>
                  <a:srgbClr val="7030A0"/>
                </a:solidFill>
              </a:rPr>
              <a:t>原则</a:t>
            </a:r>
            <a:r>
              <a:rPr lang="zh-CN" altLang="en-US" sz="4400" b="1" dirty="0"/>
              <a:t>，不是</a:t>
            </a:r>
            <a:r>
              <a:rPr lang="zh-CN" altLang="en-US" sz="4400" b="1" dirty="0">
                <a:solidFill>
                  <a:srgbClr val="FF0000"/>
                </a:solidFill>
              </a:rPr>
              <a:t>细节</a:t>
            </a:r>
            <a:r>
              <a:rPr lang="en-US" sz="4400" b="1" dirty="0">
                <a:solidFill>
                  <a:srgbClr val="FF0000"/>
                </a:solidFill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</a:rPr>
              <a:t>细则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选领袖的目的就是要同心合一；兴旺福音，如何选不是目的！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同心合一是原则，是要拼命遵守的！守圣餐的精意是纪念主！是原则，用什么仪式，需要几次是细则。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5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400" b="1" dirty="0"/>
              <a:t>6. </a:t>
            </a:r>
            <a:r>
              <a:rPr lang="zh-CN" altLang="en-US" sz="4400" b="1" dirty="0"/>
              <a:t>圣经注重</a:t>
            </a:r>
            <a:r>
              <a:rPr lang="zh-CN" altLang="en-US" sz="4400" b="1" dirty="0">
                <a:solidFill>
                  <a:srgbClr val="7030A0"/>
                </a:solidFill>
              </a:rPr>
              <a:t>原则</a:t>
            </a:r>
            <a:r>
              <a:rPr lang="zh-CN" altLang="en-US" sz="4400" b="1" dirty="0"/>
              <a:t>，不是</a:t>
            </a:r>
            <a:r>
              <a:rPr lang="zh-CN" altLang="en-US" sz="4400" b="1" dirty="0">
                <a:solidFill>
                  <a:srgbClr val="FF0000"/>
                </a:solidFill>
              </a:rPr>
              <a:t>细节</a:t>
            </a:r>
            <a:r>
              <a:rPr lang="en-US" sz="4400" b="1" dirty="0">
                <a:solidFill>
                  <a:srgbClr val="FF0000"/>
                </a:solidFill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</a:rPr>
              <a:t>细则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虽然细则不是最重要，但还是需要尽量靠近圣经的教导，用什么饼最好，当然越靠近圣经越好，但是有困难的时候，可以迁就。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有一次面对翻译圣经使用的文字，我们都说这是上帝的羔羊。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400" b="1" dirty="0"/>
              <a:t>6. </a:t>
            </a:r>
            <a:r>
              <a:rPr lang="zh-CN" altLang="en-US" sz="4400" b="1" dirty="0"/>
              <a:t>圣经注重</a:t>
            </a:r>
            <a:r>
              <a:rPr lang="zh-CN" altLang="en-US" sz="4400" b="1" dirty="0">
                <a:solidFill>
                  <a:srgbClr val="7030A0"/>
                </a:solidFill>
              </a:rPr>
              <a:t>原则</a:t>
            </a:r>
            <a:r>
              <a:rPr lang="zh-CN" altLang="en-US" sz="4400" b="1" dirty="0"/>
              <a:t>，不是</a:t>
            </a:r>
            <a:r>
              <a:rPr lang="zh-CN" altLang="en-US" sz="4400" b="1" dirty="0">
                <a:solidFill>
                  <a:srgbClr val="FF0000"/>
                </a:solidFill>
              </a:rPr>
              <a:t>细节</a:t>
            </a:r>
            <a:r>
              <a:rPr lang="en-US" sz="4400" b="1" dirty="0">
                <a:solidFill>
                  <a:srgbClr val="FF0000"/>
                </a:solidFill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</a:rPr>
              <a:t>细则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但是他们在一个部落发现一个文化的困难，那个部落认为羊是罪恶；是恶魔，猪是善良的，结果翻译成：看哪！上帝的猪！当然在圣经旁边特别注明原文是羔羊。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0533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400" b="1" dirty="0"/>
              <a:t>6. </a:t>
            </a:r>
            <a:r>
              <a:rPr lang="zh-CN" altLang="en-US" sz="4400" b="1" dirty="0"/>
              <a:t>圣经注重</a:t>
            </a:r>
            <a:r>
              <a:rPr lang="zh-CN" altLang="en-US" sz="4400" b="1" dirty="0">
                <a:solidFill>
                  <a:srgbClr val="7030A0"/>
                </a:solidFill>
              </a:rPr>
              <a:t>原则</a:t>
            </a:r>
            <a:r>
              <a:rPr lang="zh-CN" altLang="en-US" sz="4400" b="1" dirty="0"/>
              <a:t>，不是</a:t>
            </a:r>
            <a:r>
              <a:rPr lang="zh-CN" altLang="en-US" sz="4400" b="1" dirty="0">
                <a:solidFill>
                  <a:srgbClr val="FF0000"/>
                </a:solidFill>
              </a:rPr>
              <a:t>细节</a:t>
            </a:r>
            <a:r>
              <a:rPr lang="en-US" sz="4400" b="1" dirty="0">
                <a:solidFill>
                  <a:srgbClr val="FF0000"/>
                </a:solidFill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</a:rPr>
              <a:t>细则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传统主义是活人的死信仰，那是将传统变成绝对，就是“主义”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传统是死人的活信仰，因为有很多传统是优良的！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2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600" b="1" dirty="0"/>
              <a:t>7. </a:t>
            </a:r>
            <a:r>
              <a:rPr lang="zh-CN" altLang="en-US" sz="3600" b="1" dirty="0"/>
              <a:t>圣经注重“</a:t>
            </a:r>
            <a:r>
              <a:rPr lang="zh-CN" altLang="en-US" sz="3600" b="1" dirty="0">
                <a:solidFill>
                  <a:srgbClr val="7030A0"/>
                </a:solidFill>
              </a:rPr>
              <a:t>顺服</a:t>
            </a:r>
            <a:r>
              <a:rPr lang="zh-CN" altLang="en-US" sz="3600" b="1" dirty="0"/>
              <a:t>”，不是“</a:t>
            </a:r>
            <a:r>
              <a:rPr lang="zh-CN" altLang="en-US" sz="3600" b="1" dirty="0">
                <a:solidFill>
                  <a:srgbClr val="FF0000"/>
                </a:solidFill>
              </a:rPr>
              <a:t>制衡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</a:rPr>
              <a:t>对抗”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圣经教导要彼此顺服，像是顺服主！要顺服执政掌权者。对于教会以外的顺服，除了信仰，其他的都应该顺服！外邦人需要民主，需要制衡，因为在他们上面再没有更高更大权柄更绝对的标准！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600" b="1" dirty="0"/>
              <a:t>7. </a:t>
            </a:r>
            <a:r>
              <a:rPr lang="zh-CN" altLang="en-US" sz="3600" b="1" dirty="0"/>
              <a:t>圣经注重“</a:t>
            </a:r>
            <a:r>
              <a:rPr lang="zh-CN" altLang="en-US" sz="3600" b="1" dirty="0">
                <a:solidFill>
                  <a:srgbClr val="7030A0"/>
                </a:solidFill>
              </a:rPr>
              <a:t>顺服</a:t>
            </a:r>
            <a:r>
              <a:rPr lang="zh-CN" altLang="en-US" sz="3600" b="1" dirty="0"/>
              <a:t>”，不是“</a:t>
            </a:r>
            <a:r>
              <a:rPr lang="zh-CN" altLang="en-US" sz="3600" b="1" dirty="0">
                <a:solidFill>
                  <a:srgbClr val="FF0000"/>
                </a:solidFill>
              </a:rPr>
              <a:t>制衡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</a:rPr>
              <a:t>对抗”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他们必须要自己争取，除非这政权已经完全腐败！神才会出手干涉！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如：迦南地，神借着以色列人除尽罪恶！推翻政权！如果还不到真正的尽头，神是不会摇动政权的。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6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600" b="1" dirty="0"/>
              <a:t>7. </a:t>
            </a:r>
            <a:r>
              <a:rPr lang="zh-CN" altLang="en-US" sz="3600" b="1" dirty="0"/>
              <a:t>圣经注重“</a:t>
            </a:r>
            <a:r>
              <a:rPr lang="zh-CN" altLang="en-US" sz="3600" b="1" dirty="0">
                <a:solidFill>
                  <a:srgbClr val="7030A0"/>
                </a:solidFill>
              </a:rPr>
              <a:t>顺服</a:t>
            </a:r>
            <a:r>
              <a:rPr lang="zh-CN" altLang="en-US" sz="3600" b="1" dirty="0"/>
              <a:t>”，不是“</a:t>
            </a:r>
            <a:r>
              <a:rPr lang="zh-CN" altLang="en-US" sz="3600" b="1" dirty="0">
                <a:solidFill>
                  <a:srgbClr val="FF0000"/>
                </a:solidFill>
              </a:rPr>
              <a:t>制衡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</a:rPr>
              <a:t>对抗”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当年埃及对以色列人太不好了，但不到推翻的时候！所以上帝要摩西去见法老，告诉他，让以色列人离开。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神有绝对权柄；无所不能的上帝，还需要问过法老？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995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家是指家中的人物，这些人之间的关系，也是爱的关系。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在旅店里的客人，不会因为住在隔壁，就与你有任何关系！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35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600" b="1" dirty="0"/>
              <a:t>7. </a:t>
            </a:r>
            <a:r>
              <a:rPr lang="zh-CN" altLang="en-US" sz="3600" b="1" dirty="0"/>
              <a:t>圣经注重“</a:t>
            </a:r>
            <a:r>
              <a:rPr lang="zh-CN" altLang="en-US" sz="3600" b="1" dirty="0">
                <a:solidFill>
                  <a:srgbClr val="7030A0"/>
                </a:solidFill>
              </a:rPr>
              <a:t>顺服</a:t>
            </a:r>
            <a:r>
              <a:rPr lang="zh-CN" altLang="en-US" sz="3600" b="1" dirty="0"/>
              <a:t>”，不是“</a:t>
            </a:r>
            <a:r>
              <a:rPr lang="zh-CN" altLang="en-US" sz="3600" b="1" dirty="0">
                <a:solidFill>
                  <a:srgbClr val="FF0000"/>
                </a:solidFill>
              </a:rPr>
              <a:t>制衡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</a:rPr>
              <a:t>对抗”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上帝设立的规则，上帝就不随便更改，包括自然界，除非很特别情况，像约书亚要求太阳月亮停止，上帝就停止大自然的规则！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直到法老想消灭以色列人，上帝才将他们葬身红海！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377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600" b="1" dirty="0"/>
              <a:t>7. </a:t>
            </a:r>
            <a:r>
              <a:rPr lang="zh-CN" altLang="en-US" sz="3600" b="1" dirty="0"/>
              <a:t>圣经注重“</a:t>
            </a:r>
            <a:r>
              <a:rPr lang="zh-CN" altLang="en-US" sz="3600" b="1" dirty="0">
                <a:solidFill>
                  <a:srgbClr val="7030A0"/>
                </a:solidFill>
              </a:rPr>
              <a:t>顺服</a:t>
            </a:r>
            <a:r>
              <a:rPr lang="zh-CN" altLang="en-US" sz="3600" b="1" dirty="0"/>
              <a:t>”，不是“</a:t>
            </a:r>
            <a:r>
              <a:rPr lang="zh-CN" altLang="en-US" sz="3600" b="1" dirty="0">
                <a:solidFill>
                  <a:srgbClr val="FF0000"/>
                </a:solidFill>
              </a:rPr>
              <a:t>制衡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</a:rPr>
              <a:t>对抗”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在教会里，上帝设立长老</a:t>
            </a:r>
            <a:r>
              <a:rPr lang="en-US" sz="4400" b="1" dirty="0"/>
              <a:t>/</a:t>
            </a:r>
            <a:r>
              <a:rPr lang="zh-CN" altLang="en-US" sz="4400" b="1" dirty="0"/>
              <a:t>牧师带领教会，一定有一个头！任何组织只能有一个头！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只有一个舵手，只有一个驾驶盘！我们就像划龙舟！两边都要均衡！只有一个舵手！教会就能快速迈向目标！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600" b="1" dirty="0"/>
              <a:t>7. </a:t>
            </a:r>
            <a:r>
              <a:rPr lang="zh-CN" altLang="en-US" sz="3600" b="1" dirty="0"/>
              <a:t>圣经注重“</a:t>
            </a:r>
            <a:r>
              <a:rPr lang="zh-CN" altLang="en-US" sz="3600" b="1" dirty="0">
                <a:solidFill>
                  <a:srgbClr val="7030A0"/>
                </a:solidFill>
              </a:rPr>
              <a:t>顺服</a:t>
            </a:r>
            <a:r>
              <a:rPr lang="zh-CN" altLang="en-US" sz="3600" b="1" dirty="0"/>
              <a:t>”，不是“</a:t>
            </a:r>
            <a:r>
              <a:rPr lang="zh-CN" altLang="en-US" sz="3600" b="1" dirty="0">
                <a:solidFill>
                  <a:srgbClr val="FF0000"/>
                </a:solidFill>
              </a:rPr>
              <a:t>制衡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</a:rPr>
              <a:t>对抗”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 dirty="0"/>
              <a:t>顾虑：万一长老</a:t>
            </a:r>
            <a:r>
              <a:rPr lang="en-US" altLang="zh-CN" sz="4400" b="1" dirty="0"/>
              <a:t>/</a:t>
            </a:r>
            <a:r>
              <a:rPr lang="zh-CN" altLang="en-US" sz="4400" b="1" dirty="0"/>
              <a:t>牧师有问题怎么办？不要忘记，如果由我们来监督，就算能</a:t>
            </a:r>
            <a:r>
              <a:rPr lang="en-US" sz="4400" b="1" dirty="0"/>
              <a:t>24</a:t>
            </a:r>
            <a:r>
              <a:rPr lang="zh-CN" altLang="en-US" sz="4400" b="1" dirty="0"/>
              <a:t>小时看着他的身体，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但是连一分钟也无法监督他的内心！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外邦人需要许多制衡，因为没有上帝！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600" b="1" dirty="0"/>
              <a:t>7. </a:t>
            </a:r>
            <a:r>
              <a:rPr lang="zh-CN" altLang="en-US" sz="3600" b="1" dirty="0"/>
              <a:t>圣经注重“</a:t>
            </a:r>
            <a:r>
              <a:rPr lang="zh-CN" altLang="en-US" sz="3600" b="1" dirty="0">
                <a:solidFill>
                  <a:srgbClr val="7030A0"/>
                </a:solidFill>
              </a:rPr>
              <a:t>顺服</a:t>
            </a:r>
            <a:r>
              <a:rPr lang="zh-CN" altLang="en-US" sz="3600" b="1" dirty="0"/>
              <a:t>”，不是“</a:t>
            </a:r>
            <a:r>
              <a:rPr lang="zh-CN" altLang="en-US" sz="3600" b="1" dirty="0">
                <a:solidFill>
                  <a:srgbClr val="FF0000"/>
                </a:solidFill>
              </a:rPr>
              <a:t>制衡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  <a:r>
              <a:rPr lang="zh-CN" altLang="en-US" sz="3600" b="1" dirty="0">
                <a:solidFill>
                  <a:srgbClr val="FF0000"/>
                </a:solidFill>
              </a:rPr>
              <a:t>对抗”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8000" b="1" dirty="0"/>
              <a:t>把长老</a:t>
            </a:r>
            <a:r>
              <a:rPr lang="en-US" altLang="zh-CN" sz="8000" b="1" dirty="0"/>
              <a:t>/</a:t>
            </a:r>
            <a:r>
              <a:rPr lang="zh-CN" altLang="en-US" sz="8000" b="1" dirty="0"/>
              <a:t>牧师交给上帝，他们是没有办法欺骗上帝的！</a:t>
            </a:r>
            <a:endParaRPr lang="en-US" sz="8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645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8. </a:t>
            </a:r>
            <a:r>
              <a:rPr lang="zh-CN" altLang="en-US" sz="4000" b="1" dirty="0"/>
              <a:t>圣经注重“</a:t>
            </a:r>
            <a:r>
              <a:rPr lang="zh-CN" altLang="en-US" sz="4000" b="1" dirty="0">
                <a:solidFill>
                  <a:srgbClr val="7030A0"/>
                </a:solidFill>
              </a:rPr>
              <a:t>合用</a:t>
            </a:r>
            <a:r>
              <a:rPr lang="zh-CN" altLang="en-US" sz="4000" b="1" dirty="0"/>
              <a:t>”， 不是“</a:t>
            </a:r>
            <a:r>
              <a:rPr lang="zh-CN" altLang="en-US" sz="4000" b="1" dirty="0">
                <a:solidFill>
                  <a:srgbClr val="FF0000"/>
                </a:solidFill>
              </a:rPr>
              <a:t>有用</a:t>
            </a:r>
            <a:r>
              <a:rPr lang="zh-CN" altLang="en-US" sz="40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我们要离开卑贱的事，成为圣洁，合乎主用！提后</a:t>
            </a:r>
            <a:r>
              <a:rPr lang="en-US" sz="4800" b="1" dirty="0"/>
              <a:t>2</a:t>
            </a:r>
            <a:r>
              <a:rPr lang="zh-CN" altLang="en-US" sz="4800" b="1" dirty="0"/>
              <a:t>：</a:t>
            </a:r>
            <a:r>
              <a:rPr lang="en-US" sz="4800" b="1" dirty="0"/>
              <a:t>19-21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如果我们注重的是有用，而不是合用！教会就没什么用！因为不合乎上帝的规矩！上帝的家不是讲有用！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8. </a:t>
            </a:r>
            <a:r>
              <a:rPr lang="zh-CN" altLang="en-US" sz="4000" b="1" dirty="0"/>
              <a:t>圣经注重“</a:t>
            </a:r>
            <a:r>
              <a:rPr lang="zh-CN" altLang="en-US" sz="4000" b="1" dirty="0">
                <a:solidFill>
                  <a:srgbClr val="7030A0"/>
                </a:solidFill>
              </a:rPr>
              <a:t>合用</a:t>
            </a:r>
            <a:r>
              <a:rPr lang="zh-CN" altLang="en-US" sz="4000" b="1" dirty="0"/>
              <a:t>”， 不是“</a:t>
            </a:r>
            <a:r>
              <a:rPr lang="zh-CN" altLang="en-US" sz="4000" b="1" dirty="0">
                <a:solidFill>
                  <a:srgbClr val="FF0000"/>
                </a:solidFill>
              </a:rPr>
              <a:t>有用</a:t>
            </a:r>
            <a:r>
              <a:rPr lang="zh-CN" altLang="en-US" sz="40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一般认为有用的人，是有钱，有地位</a:t>
            </a:r>
            <a:r>
              <a:rPr lang="en-US" altLang="zh-CN" sz="4800" b="1" dirty="0"/>
              <a:t>/</a:t>
            </a:r>
            <a:r>
              <a:rPr lang="zh-CN" altLang="en-US" sz="4800" b="1" dirty="0"/>
              <a:t>名誉</a:t>
            </a:r>
            <a:r>
              <a:rPr lang="en-US" altLang="zh-CN" sz="4800" b="1" dirty="0"/>
              <a:t>/</a:t>
            </a:r>
            <a:r>
              <a:rPr lang="zh-CN" altLang="en-US" sz="4800" b="1" dirty="0"/>
              <a:t>学问，这些都是很有用的人！但在神的家里却不一定合用！如：美国的电器产品，虽然很有用！但是因为电压问题，在新加坡是不合用！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2760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8. </a:t>
            </a:r>
            <a:r>
              <a:rPr lang="zh-CN" altLang="en-US" sz="4000" b="1" dirty="0"/>
              <a:t>圣经注重“</a:t>
            </a:r>
            <a:r>
              <a:rPr lang="zh-CN" altLang="en-US" sz="4000" b="1" dirty="0">
                <a:solidFill>
                  <a:srgbClr val="7030A0"/>
                </a:solidFill>
              </a:rPr>
              <a:t>合用</a:t>
            </a:r>
            <a:r>
              <a:rPr lang="zh-CN" altLang="en-US" sz="4000" b="1" dirty="0"/>
              <a:t>”， 不是“</a:t>
            </a:r>
            <a:r>
              <a:rPr lang="zh-CN" altLang="en-US" sz="4000" b="1" dirty="0">
                <a:solidFill>
                  <a:srgbClr val="FF0000"/>
                </a:solidFill>
              </a:rPr>
              <a:t>有用</a:t>
            </a:r>
            <a:r>
              <a:rPr lang="zh-CN" altLang="en-US" sz="40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如果要用就一定要改变电压！任何有用的人，不一定适合在神的家里用！因为合乎上帝的要求，才能合乎主用！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u="sng" dirty="0">
                <a:solidFill>
                  <a:srgbClr val="FF0000"/>
                </a:solidFill>
              </a:rPr>
              <a:t>有用</a:t>
            </a:r>
            <a:r>
              <a:rPr lang="zh-CN" altLang="en-US" sz="4800" b="1" dirty="0"/>
              <a:t>的人的工程可能草木禾秸，</a:t>
            </a:r>
            <a:r>
              <a:rPr lang="zh-CN" altLang="en-US" sz="4800" b="1" u="sng" dirty="0">
                <a:solidFill>
                  <a:srgbClr val="7030A0"/>
                </a:solidFill>
              </a:rPr>
              <a:t>合用</a:t>
            </a:r>
            <a:r>
              <a:rPr lang="zh-CN" altLang="en-US" sz="4800" b="1" dirty="0"/>
              <a:t>的人的工程必定金银宝石，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8. </a:t>
            </a:r>
            <a:r>
              <a:rPr lang="zh-CN" altLang="en-US" sz="4000" b="1" dirty="0"/>
              <a:t>圣经注重“</a:t>
            </a:r>
            <a:r>
              <a:rPr lang="zh-CN" altLang="en-US" sz="4000" b="1" dirty="0">
                <a:solidFill>
                  <a:srgbClr val="7030A0"/>
                </a:solidFill>
              </a:rPr>
              <a:t>合用</a:t>
            </a:r>
            <a:r>
              <a:rPr lang="zh-CN" altLang="en-US" sz="4000" b="1" dirty="0"/>
              <a:t>”， 不是“</a:t>
            </a:r>
            <a:r>
              <a:rPr lang="zh-CN" altLang="en-US" sz="4000" b="1" dirty="0">
                <a:solidFill>
                  <a:srgbClr val="FF0000"/>
                </a:solidFill>
              </a:rPr>
              <a:t>有用</a:t>
            </a:r>
            <a:r>
              <a:rPr lang="zh-CN" altLang="en-US" sz="4000" b="1" dirty="0"/>
              <a:t>”</a:t>
            </a:r>
            <a:endParaRPr lang="en-US" sz="4800" dirty="0"/>
          </a:p>
          <a:p>
            <a:pPr marL="0" indent="0">
              <a:buNone/>
            </a:pPr>
            <a:r>
              <a:rPr lang="zh-CN" altLang="en-US" sz="4800" b="1" dirty="0"/>
              <a:t>结果是一个会被烧毁，一个会永存！但愿有钱有地位，有学问的人， 都脱离卑贱的事成为圣洁，合乎主用！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791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9. </a:t>
            </a:r>
            <a:r>
              <a:rPr lang="zh-CN" altLang="en-US" sz="4000" b="1" dirty="0"/>
              <a:t>神的家注重“</a:t>
            </a:r>
            <a:r>
              <a:rPr lang="zh-CN" altLang="en-US" sz="4000" b="1" dirty="0">
                <a:solidFill>
                  <a:srgbClr val="7030A0"/>
                </a:solidFill>
              </a:rPr>
              <a:t>相劝</a:t>
            </a:r>
            <a:r>
              <a:rPr lang="zh-CN" altLang="en-US" sz="4000" b="1" dirty="0"/>
              <a:t>”不是“</a:t>
            </a:r>
            <a:r>
              <a:rPr lang="zh-CN" altLang="en-US" sz="4000" b="1" dirty="0">
                <a:solidFill>
                  <a:srgbClr val="FF0000"/>
                </a:solidFill>
              </a:rPr>
              <a:t>相恨</a:t>
            </a:r>
            <a:r>
              <a:rPr lang="zh-CN" altLang="en-US" sz="4000" b="1" dirty="0"/>
              <a:t>”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zh-CN" altLang="en-US" sz="4400" b="1" dirty="0"/>
              <a:t>从提摩太书看见，充满了长辈对晚辈的劝勉，互相劝勉，不是互相批评！保罗教提摩太如何劝勉老年人！少年人，妇女。</a:t>
            </a:r>
            <a:endParaRPr lang="en-US" altLang="zh-CN" sz="4400" b="1" dirty="0"/>
          </a:p>
          <a:p>
            <a:pPr marL="0" lvl="0" indent="0">
              <a:buNone/>
            </a:pPr>
            <a:r>
              <a:rPr lang="zh-CN" altLang="en-US" sz="4400" b="1" dirty="0"/>
              <a:t>教会中要相劝，不是相恨。我们都会有错误，有犯罪，都要相劝！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76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76"/>
            <a:ext cx="8382000" cy="127432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7030A0"/>
                </a:solidFill>
              </a:rPr>
              <a:t>神家规则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9. </a:t>
            </a:r>
            <a:r>
              <a:rPr lang="zh-CN" altLang="en-US" sz="4000" b="1" dirty="0"/>
              <a:t>神的家注重“</a:t>
            </a:r>
            <a:r>
              <a:rPr lang="zh-CN" altLang="en-US" sz="4000" b="1" dirty="0">
                <a:solidFill>
                  <a:srgbClr val="7030A0"/>
                </a:solidFill>
              </a:rPr>
              <a:t>相劝</a:t>
            </a:r>
            <a:r>
              <a:rPr lang="zh-CN" altLang="en-US" sz="4000" b="1" dirty="0"/>
              <a:t>”不是“</a:t>
            </a:r>
            <a:r>
              <a:rPr lang="zh-CN" altLang="en-US" sz="4000" b="1" dirty="0">
                <a:solidFill>
                  <a:srgbClr val="FF0000"/>
                </a:solidFill>
              </a:rPr>
              <a:t>相恨</a:t>
            </a:r>
            <a:r>
              <a:rPr lang="zh-CN" altLang="en-US" sz="4000" b="1" dirty="0"/>
              <a:t>”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zh-CN" altLang="en-US" sz="4400" b="1" dirty="0"/>
              <a:t>当我们知道他犯错了，却不向他说，向其他的人说，我们</a:t>
            </a:r>
            <a:r>
              <a:rPr lang="zh-CN" altLang="en-US" sz="4400" b="1" dirty="0">
                <a:solidFill>
                  <a:srgbClr val="C00000"/>
                </a:solidFill>
              </a:rPr>
              <a:t>相传</a:t>
            </a:r>
            <a:r>
              <a:rPr lang="zh-CN" altLang="en-US" sz="4400" b="1" dirty="0"/>
              <a:t>了不是</a:t>
            </a:r>
            <a:r>
              <a:rPr lang="zh-CN" altLang="en-US" sz="4400" b="1" dirty="0">
                <a:solidFill>
                  <a:srgbClr val="C00000"/>
                </a:solidFill>
              </a:rPr>
              <a:t>相劝</a:t>
            </a:r>
            <a:r>
              <a:rPr lang="zh-CN" altLang="en-US" sz="4400" b="1" dirty="0"/>
              <a:t>！</a:t>
            </a:r>
            <a:endParaRPr lang="en-US" altLang="zh-CN" sz="4400" b="1" dirty="0"/>
          </a:p>
          <a:p>
            <a:pPr marL="0" lvl="0" indent="0">
              <a:buNone/>
            </a:pPr>
            <a:r>
              <a:rPr lang="zh-CN" altLang="en-US" sz="4400" b="1" dirty="0"/>
              <a:t>结果是全教会的人都知道了，就是他不知道！我们要相劝，不要相传更不要相恨！要在爱中说诚实话，就可以挽回许多人！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39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1. </a:t>
            </a:r>
            <a:r>
              <a:rPr lang="zh-CN" altLang="en-US" sz="4800" b="1" dirty="0"/>
              <a:t>是“</a:t>
            </a:r>
            <a:r>
              <a:rPr lang="zh-CN" altLang="en-US" sz="4800" b="1" u="sng" dirty="0">
                <a:solidFill>
                  <a:srgbClr val="FF0000"/>
                </a:solidFill>
              </a:rPr>
              <a:t>家</a:t>
            </a:r>
            <a:r>
              <a:rPr lang="zh-CN" altLang="en-US" sz="4800" b="1" dirty="0"/>
              <a:t>”，不是“</a:t>
            </a:r>
            <a:r>
              <a:rPr lang="zh-CN" altLang="en-US" sz="48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800" b="1" dirty="0"/>
              <a:t>”</a:t>
            </a:r>
            <a:endParaRPr lang="en-US" altLang="zh-CN" sz="4800" b="1" dirty="0"/>
          </a:p>
          <a:p>
            <a:pPr marL="0" indent="0">
              <a:buNone/>
            </a:pPr>
            <a:r>
              <a:rPr lang="en-US" sz="4800" b="1" dirty="0"/>
              <a:t>2</a:t>
            </a:r>
            <a:r>
              <a:rPr lang="zh-CN" altLang="en-US" sz="4800" b="1" dirty="0"/>
              <a:t>）家不受时间，空间的限制！旅店的老板不会因为我住久了，就会成为我的爸爸！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住在旅店里，不论多靠近你的房间，也不会成为你的亲戚。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31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9. </a:t>
            </a:r>
            <a:r>
              <a:rPr lang="zh-CN" altLang="en-US" sz="4000" b="1" dirty="0"/>
              <a:t>神的家注重“</a:t>
            </a:r>
            <a:r>
              <a:rPr lang="zh-CN" altLang="en-US" sz="4000" b="1" dirty="0">
                <a:solidFill>
                  <a:srgbClr val="7030A0"/>
                </a:solidFill>
              </a:rPr>
              <a:t>相劝</a:t>
            </a:r>
            <a:r>
              <a:rPr lang="zh-CN" altLang="en-US" sz="4000" b="1" dirty="0"/>
              <a:t>”不是“</a:t>
            </a:r>
            <a:r>
              <a:rPr lang="zh-CN" altLang="en-US" sz="4000" b="1" dirty="0">
                <a:solidFill>
                  <a:srgbClr val="FF0000"/>
                </a:solidFill>
              </a:rPr>
              <a:t>相恨</a:t>
            </a:r>
            <a:r>
              <a:rPr lang="zh-CN" altLang="en-US" sz="4000" b="1" dirty="0"/>
              <a:t>”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en-US" sz="4400" b="1" dirty="0"/>
              <a:t>圣经常说要看别人比自己强！如果常看自己比别人强，就是相争的开始！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看别人比自己强还有另一个意思，就是要看别人比自己更加需要！所以就能相让！站在别人的角度就会比较了解别人的需要。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10. </a:t>
            </a:r>
            <a:r>
              <a:rPr lang="zh-CN" altLang="en-US" sz="4000" b="1" dirty="0"/>
              <a:t>教会注重“</a:t>
            </a:r>
            <a:r>
              <a:rPr lang="zh-CN" altLang="en-US" sz="4000" b="1" dirty="0">
                <a:solidFill>
                  <a:srgbClr val="7030A0"/>
                </a:solidFill>
              </a:rPr>
              <a:t>相让</a:t>
            </a:r>
            <a:r>
              <a:rPr lang="zh-CN" altLang="en-US" sz="4000" b="1" dirty="0"/>
              <a:t>”，不是“</a:t>
            </a:r>
            <a:r>
              <a:rPr lang="zh-CN" altLang="en-US" sz="4000" b="1" dirty="0">
                <a:solidFill>
                  <a:srgbClr val="FF0000"/>
                </a:solidFill>
              </a:rPr>
              <a:t>相争</a:t>
            </a:r>
            <a:r>
              <a:rPr lang="zh-CN" altLang="en-US" sz="40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如果常看见自己的需要，就会建立许多墙壁，如果常看见别人的需要，就会建立许多桥梁！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有一次修理轮胎的时候，老板说：有间圣公会的福音车要卖。并且问我是否教会的福音车很难管理！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10. </a:t>
            </a:r>
            <a:r>
              <a:rPr lang="zh-CN" altLang="en-US" sz="4000" b="1" dirty="0"/>
              <a:t>教会注重“</a:t>
            </a:r>
            <a:r>
              <a:rPr lang="zh-CN" altLang="en-US" sz="4000" b="1" dirty="0">
                <a:solidFill>
                  <a:srgbClr val="7030A0"/>
                </a:solidFill>
              </a:rPr>
              <a:t>相让</a:t>
            </a:r>
            <a:r>
              <a:rPr lang="zh-CN" altLang="en-US" sz="4000" b="1" dirty="0"/>
              <a:t>”，不是“</a:t>
            </a:r>
            <a:r>
              <a:rPr lang="zh-CN" altLang="en-US" sz="4000" b="1" dirty="0">
                <a:solidFill>
                  <a:srgbClr val="FF0000"/>
                </a:solidFill>
              </a:rPr>
              <a:t>相争</a:t>
            </a:r>
            <a:r>
              <a:rPr lang="zh-CN" altLang="en-US" sz="40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因为每一个部门都抢着要用，并且大家都不让！认为自己最重要！原本希望可以增加团契运作！结果是一个负资产！需要卖掉车。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问题不是福音车，而是人心！大家都互相争，问题就难解决！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10. </a:t>
            </a:r>
            <a:r>
              <a:rPr lang="zh-CN" altLang="en-US" sz="4000" b="1" dirty="0"/>
              <a:t>教会注重“</a:t>
            </a:r>
            <a:r>
              <a:rPr lang="zh-CN" altLang="en-US" sz="4000" b="1" dirty="0">
                <a:solidFill>
                  <a:srgbClr val="7030A0"/>
                </a:solidFill>
              </a:rPr>
              <a:t>相让</a:t>
            </a:r>
            <a:r>
              <a:rPr lang="zh-CN" altLang="en-US" sz="4000" b="1" dirty="0"/>
              <a:t>”，不是“</a:t>
            </a:r>
            <a:r>
              <a:rPr lang="zh-CN" altLang="en-US" sz="4000" b="1" dirty="0">
                <a:solidFill>
                  <a:srgbClr val="FF0000"/>
                </a:solidFill>
              </a:rPr>
              <a:t>相争</a:t>
            </a:r>
            <a:r>
              <a:rPr lang="zh-CN" altLang="en-US" sz="40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神说要看别人比自己强，别人比自己更重要，更需要，就容易相让！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马来亚基督教会的团契见证，他们听见另一团契要用车，就立刻改变计划，大家搭车！结果都没用福音车！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4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4000" b="1" dirty="0"/>
              <a:t>10. </a:t>
            </a:r>
            <a:r>
              <a:rPr lang="zh-CN" altLang="en-US" sz="4000" b="1" dirty="0"/>
              <a:t>教会注重“</a:t>
            </a:r>
            <a:r>
              <a:rPr lang="zh-CN" altLang="en-US" sz="4000" b="1" dirty="0">
                <a:solidFill>
                  <a:srgbClr val="7030A0"/>
                </a:solidFill>
              </a:rPr>
              <a:t>相让</a:t>
            </a:r>
            <a:r>
              <a:rPr lang="zh-CN" altLang="en-US" sz="4000" b="1" dirty="0"/>
              <a:t>”，不是“</a:t>
            </a:r>
            <a:r>
              <a:rPr lang="zh-CN" altLang="en-US" sz="4000" b="1" dirty="0">
                <a:solidFill>
                  <a:srgbClr val="FF0000"/>
                </a:solidFill>
              </a:rPr>
              <a:t>相争</a:t>
            </a:r>
            <a:r>
              <a:rPr lang="zh-CN" altLang="en-US" sz="4000" b="1" dirty="0"/>
              <a:t>”</a:t>
            </a:r>
            <a:endParaRPr lang="en-US" sz="4400" dirty="0"/>
          </a:p>
          <a:p>
            <a:pPr marL="0" indent="0">
              <a:buNone/>
            </a:pPr>
            <a:r>
              <a:rPr lang="zh-CN" altLang="en-US" sz="4400" b="1" dirty="0"/>
              <a:t>更自我中心就更多问题！圣经常说要看</a:t>
            </a:r>
            <a:r>
              <a:rPr lang="zh-CN" altLang="en-US" sz="16600" b="1" dirty="0">
                <a:solidFill>
                  <a:srgbClr val="FF0000"/>
                </a:solidFill>
              </a:rPr>
              <a:t>别人</a:t>
            </a:r>
            <a:r>
              <a:rPr lang="zh-CN" altLang="en-US" sz="4400" b="1" dirty="0"/>
              <a:t>比自己强！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6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71600"/>
            <a:ext cx="8786874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b="1" dirty="0"/>
              <a:t>11. </a:t>
            </a:r>
            <a:r>
              <a:rPr lang="zh-CN" altLang="en-US" b="1" dirty="0"/>
              <a:t>教会注重“</a:t>
            </a:r>
            <a:r>
              <a:rPr lang="zh-CN" altLang="en-US" b="1" dirty="0">
                <a:solidFill>
                  <a:srgbClr val="7030A0"/>
                </a:solidFill>
              </a:rPr>
              <a:t>接纳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zh-CN" altLang="en-US" b="1" dirty="0">
                <a:solidFill>
                  <a:srgbClr val="7030A0"/>
                </a:solidFill>
              </a:rPr>
              <a:t>相爱</a:t>
            </a:r>
            <a:r>
              <a:rPr lang="zh-CN" altLang="en-US" b="1" dirty="0"/>
              <a:t>”，不是“</a:t>
            </a:r>
            <a:r>
              <a:rPr lang="zh-CN" altLang="en-US" b="1" dirty="0">
                <a:solidFill>
                  <a:srgbClr val="FF0000"/>
                </a:solidFill>
              </a:rPr>
              <a:t>相恨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排斥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400" b="1" dirty="0"/>
              <a:t>当年保罗劝腓利门收纳从前得罪他的阿尼西母。这是神的门徒应有的心态！自己接纳众人，也劝众人接纳人！</a:t>
            </a:r>
            <a:endParaRPr lang="en-US" altLang="zh-CN" sz="4400" b="1" dirty="0"/>
          </a:p>
          <a:p>
            <a:pPr marL="0" lvl="0" indent="0">
              <a:buNone/>
            </a:pPr>
            <a:r>
              <a:rPr lang="zh-CN" altLang="en-US" sz="4400" b="1" dirty="0"/>
              <a:t>我们十分需要这心态！能接纳最大的罪人，拒绝最小的罪恶！这是真正的接纳相爱，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71600"/>
            <a:ext cx="9001156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11. </a:t>
            </a:r>
            <a:r>
              <a:rPr lang="zh-CN" altLang="en-US" b="1" dirty="0"/>
              <a:t>教会注重“</a:t>
            </a:r>
            <a:r>
              <a:rPr lang="zh-CN" altLang="en-US" b="1" dirty="0">
                <a:solidFill>
                  <a:srgbClr val="7030A0"/>
                </a:solidFill>
              </a:rPr>
              <a:t>接纳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zh-CN" altLang="en-US" b="1" dirty="0">
                <a:solidFill>
                  <a:srgbClr val="7030A0"/>
                </a:solidFill>
              </a:rPr>
              <a:t>相爱</a:t>
            </a:r>
            <a:r>
              <a:rPr lang="zh-CN" altLang="en-US" b="1" dirty="0"/>
              <a:t>”，不是“</a:t>
            </a:r>
            <a:r>
              <a:rPr lang="zh-CN" altLang="en-US" b="1" dirty="0">
                <a:solidFill>
                  <a:srgbClr val="FF0000"/>
                </a:solidFill>
              </a:rPr>
              <a:t>相恨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排斥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400" b="1" dirty="0"/>
              <a:t>相恨是因为接纳罪恶，所以罪人相恨是正常的表现！</a:t>
            </a:r>
            <a:endParaRPr lang="en-US" altLang="zh-CN" sz="4400" b="1" dirty="0"/>
          </a:p>
          <a:p>
            <a:pPr marL="0" lvl="0" indent="0">
              <a:buNone/>
            </a:pPr>
            <a:r>
              <a:rPr lang="zh-CN" altLang="en-US" sz="4400" b="1" dirty="0"/>
              <a:t>最大最有深度的接纳是接纳罪人</a:t>
            </a:r>
            <a:r>
              <a:rPr lang="en-US" sz="4400" b="1" dirty="0"/>
              <a:t>/</a:t>
            </a:r>
            <a:r>
              <a:rPr lang="zh-CN" altLang="en-US" sz="4400" b="1" dirty="0"/>
              <a:t>弱者！接纳很厉害的人没什么特别！</a:t>
            </a:r>
            <a:endParaRPr lang="en-US" altLang="zh-CN" sz="4400" b="1" dirty="0"/>
          </a:p>
          <a:p>
            <a:pPr marL="0" lvl="0" indent="0">
              <a:buNone/>
            </a:pPr>
            <a:r>
              <a:rPr lang="zh-CN" altLang="en-US" sz="4400" b="1" dirty="0"/>
              <a:t>在教会中因为相处久了，有什么缺点都知道了，还能接纳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5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11. </a:t>
            </a:r>
            <a:r>
              <a:rPr lang="zh-CN" altLang="en-US" b="1" dirty="0"/>
              <a:t>教会注重“</a:t>
            </a:r>
            <a:r>
              <a:rPr lang="zh-CN" altLang="en-US" b="1" dirty="0">
                <a:solidFill>
                  <a:srgbClr val="7030A0"/>
                </a:solidFill>
              </a:rPr>
              <a:t>接纳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zh-CN" altLang="en-US" b="1" dirty="0">
                <a:solidFill>
                  <a:srgbClr val="7030A0"/>
                </a:solidFill>
              </a:rPr>
              <a:t>相爱</a:t>
            </a:r>
            <a:r>
              <a:rPr lang="zh-CN" altLang="en-US" b="1" dirty="0"/>
              <a:t>”，不是“</a:t>
            </a:r>
            <a:r>
              <a:rPr lang="zh-CN" altLang="en-US" b="1" dirty="0">
                <a:solidFill>
                  <a:srgbClr val="FF0000"/>
                </a:solidFill>
              </a:rPr>
              <a:t>相恨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排斥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 marL="0" lvl="0" indent="0">
              <a:buNone/>
            </a:pPr>
            <a:r>
              <a:rPr lang="zh-CN" altLang="en-US" sz="4400" b="1" dirty="0"/>
              <a:t> </a:t>
            </a:r>
            <a:r>
              <a:rPr lang="zh-CN" altLang="en-US" sz="11500" b="1" dirty="0"/>
              <a:t>就是真正的相爱接纳！</a:t>
            </a:r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143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b="1" dirty="0"/>
              <a:t>这家是永生神的家。真理的柱石与根基！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要表现出神家的温暖，有安息，有喜乐！是家不是旅店。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是参与不是参观！有太多侍奉需要参与，教会就更加温暖！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75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b="1" dirty="0"/>
              <a:t>教会是注重真理，要分别什么是可以变动，什么是不可以变动的！聚会时间是可以更改的，崇拜的对象是不改变的！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是团契的地方，不是应酬的地方，让我们真心真诚团契！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718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867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/>
              <a:t>1. </a:t>
            </a:r>
            <a:r>
              <a:rPr lang="zh-CN" altLang="en-US" sz="4400" b="1" dirty="0"/>
              <a:t>是“</a:t>
            </a:r>
            <a:r>
              <a:rPr lang="zh-CN" altLang="en-US" sz="4400" b="1" u="sng" dirty="0">
                <a:solidFill>
                  <a:srgbClr val="FF0000"/>
                </a:solidFill>
              </a:rPr>
              <a:t>家</a:t>
            </a:r>
            <a:r>
              <a:rPr lang="zh-CN" altLang="en-US" sz="4400" b="1" dirty="0"/>
              <a:t>”，不是“</a:t>
            </a:r>
            <a:r>
              <a:rPr lang="zh-CN" altLang="en-US" sz="4400" b="1" u="sng" dirty="0">
                <a:solidFill>
                  <a:srgbClr val="FFC000"/>
                </a:solidFill>
              </a:rPr>
              <a:t>旅店</a:t>
            </a:r>
            <a:r>
              <a:rPr lang="zh-CN" altLang="en-US" sz="4400" b="1" dirty="0"/>
              <a:t>”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家却是一出生就是家里的人！不论你离家多远多久，你还是家里的人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/>
              <a:t>就算你生气说要脱离家，那只是法律上是脱离，关系上是不可能脱离的！</a:t>
            </a:r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1077"/>
            <a:ext cx="8382000" cy="83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神家规则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6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b="1" dirty="0"/>
              <a:t>我们就不应该参观，对于服务不好的旅店，我们应该换一间。对于教会我们的家，再不好；再差，只激励我们要付出更多！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因为这是神重价买赎回来的！我们要爱神的家！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0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b="1" dirty="0"/>
              <a:t>所以再不好</a:t>
            </a:r>
            <a:r>
              <a:rPr lang="zh-CN" altLang="en-US" sz="4800" b="1" dirty="0">
                <a:solidFill>
                  <a:srgbClr val="FF0000"/>
                </a:solidFill>
              </a:rPr>
              <a:t>只是</a:t>
            </a:r>
            <a:r>
              <a:rPr lang="zh-CN" altLang="en-US" sz="4800" b="1" dirty="0"/>
              <a:t>提醒我们，我们还有改进的地方！</a:t>
            </a:r>
            <a:r>
              <a:rPr lang="zh-CN" altLang="en-US" sz="4800" b="1" dirty="0">
                <a:solidFill>
                  <a:srgbClr val="FF0000"/>
                </a:solidFill>
              </a:rPr>
              <a:t>不是</a:t>
            </a:r>
            <a:r>
              <a:rPr lang="zh-CN" altLang="en-US" sz="4800" b="1" dirty="0"/>
              <a:t>有退出的理由！</a:t>
            </a:r>
            <a:endParaRPr lang="en-US" altLang="zh-CN" sz="4800" b="1" dirty="0"/>
          </a:p>
          <a:p>
            <a:pPr marL="0" indent="0">
              <a:buNone/>
            </a:pPr>
            <a:r>
              <a:rPr lang="zh-CN" altLang="en-US" sz="4800" b="1" dirty="0"/>
              <a:t>教会是真理与柱石，我们要分清楚，把柱石与根基当墙壁来拆开，这房子就会倒塌！所以一定好好追求圣经真理！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让我们教会是有敬虔的“奥秘”，不是外在的“神秘”</a:t>
            </a:r>
            <a:endParaRPr lang="en-US" sz="4800" dirty="0"/>
          </a:p>
          <a:p>
            <a:r>
              <a:rPr lang="zh-CN" altLang="en-US" sz="4800" b="1" dirty="0"/>
              <a:t>注重原则，不是细节</a:t>
            </a:r>
            <a:r>
              <a:rPr lang="en-US" sz="4800" b="1" dirty="0"/>
              <a:t>/</a:t>
            </a:r>
            <a:r>
              <a:rPr lang="zh-CN" altLang="en-US" sz="4800" b="1" dirty="0"/>
              <a:t>细则</a:t>
            </a:r>
            <a:endParaRPr lang="en-US" sz="4800" dirty="0"/>
          </a:p>
          <a:p>
            <a:r>
              <a:rPr lang="zh-CN" altLang="en-US" sz="4800" b="1" dirty="0"/>
              <a:t>注重“顺服”，不是“制衡</a:t>
            </a:r>
            <a:r>
              <a:rPr lang="en-US" sz="4800" b="1" dirty="0"/>
              <a:t>/</a:t>
            </a:r>
            <a:r>
              <a:rPr lang="zh-CN" altLang="en-US" sz="4800" b="1" dirty="0"/>
              <a:t>对抗”</a:t>
            </a:r>
            <a:endParaRPr lang="en-US" sz="4800" dirty="0"/>
          </a:p>
          <a:p>
            <a:r>
              <a:rPr lang="zh-CN" altLang="en-US" sz="4800" b="1" dirty="0"/>
              <a:t>注重“合用”， 不是“有用”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0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583"/>
            <a:ext cx="9144000" cy="689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334000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注重“相劝”不是“相恨”</a:t>
            </a:r>
            <a:endParaRPr lang="en-US" sz="4800" dirty="0"/>
          </a:p>
          <a:p>
            <a:r>
              <a:rPr lang="zh-CN" altLang="en-US" sz="4800" b="1" dirty="0"/>
              <a:t>注重“相让”，不是“相争</a:t>
            </a:r>
            <a:endParaRPr lang="en-US" sz="4800" dirty="0"/>
          </a:p>
          <a:p>
            <a:r>
              <a:rPr lang="zh-CN" altLang="en-US" sz="4800" b="1" dirty="0"/>
              <a:t>注重“接纳</a:t>
            </a:r>
            <a:r>
              <a:rPr lang="en-US" sz="4800" b="1" dirty="0"/>
              <a:t>/</a:t>
            </a:r>
            <a:r>
              <a:rPr lang="zh-CN" altLang="en-US" sz="4800" b="1" dirty="0"/>
              <a:t>相爱”，不是“相恨</a:t>
            </a:r>
            <a:r>
              <a:rPr lang="en-US" sz="4800" b="1" dirty="0"/>
              <a:t>/</a:t>
            </a:r>
            <a:r>
              <a:rPr lang="zh-CN" altLang="en-US" sz="4800" b="1" dirty="0"/>
              <a:t>排斥”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1077"/>
            <a:ext cx="8382000" cy="907593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rgbClr val="7030A0"/>
                </a:solidFill>
              </a:rPr>
              <a:t>神家规则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8068</Words>
  <Application>Microsoft Office PowerPoint</Application>
  <PresentationFormat>On-screen Show (4:3)</PresentationFormat>
  <Paragraphs>370</Paragraphs>
  <Slides>93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6" baseType="lpstr">
      <vt:lpstr>Arial</vt:lpstr>
      <vt:lpstr>Calibri</vt:lpstr>
      <vt:lpstr>Office Theme</vt:lpstr>
      <vt:lpstr>神家规则</vt:lpstr>
      <vt:lpstr>神家规则</vt:lpstr>
      <vt:lpstr>神家规则</vt:lpstr>
      <vt:lpstr>神家规则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神家规则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神家规则</vt:lpstr>
      <vt:lpstr>PowerPoint Presentation</vt:lpstr>
      <vt:lpstr>PowerPoint Presentation</vt:lpstr>
      <vt:lpstr>神家规则</vt:lpstr>
      <vt:lpstr>神家规则</vt:lpstr>
      <vt:lpstr>神家规则</vt:lpstr>
      <vt:lpstr>神家规则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神家规则</dc:title>
  <dc:creator>Mr Ng</dc:creator>
  <cp:lastModifiedBy>Frank Cao</cp:lastModifiedBy>
  <cp:revision>20</cp:revision>
  <dcterms:created xsi:type="dcterms:W3CDTF">2014-05-30T23:26:40Z</dcterms:created>
  <dcterms:modified xsi:type="dcterms:W3CDTF">2019-08-04T14:09:27Z</dcterms:modified>
</cp:coreProperties>
</file>